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8" r:id="rId3"/>
  </p:sldIdLst>
  <p:sldSz cx="7772400" cy="10058400"/>
  <p:notesSz cx="7772400" cy="10058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C501CA-4D35-7261-B7A2-441ED1B7AE84}" name="Hannah Entrekin" initials="HE" userId="S::Hannah.Entrekin@tbifederal.com::76929847-c1c4-4224-892a-ca04dea3a2a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E10"/>
    <a:srgbClr val="0B2F48"/>
    <a:srgbClr val="D52727"/>
    <a:srgbClr val="DECE8A"/>
    <a:srgbClr val="EBE2B9"/>
    <a:srgbClr val="F5BC4A"/>
    <a:srgbClr val="F28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2285" y="-52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8/10/relationships/authors" Target="authors.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uli Desai" userId="3514a6c1-c639-40dd-b1fd-b1bda6df5071" providerId="ADAL" clId="{F7C68744-673B-4D66-A6AF-38AEA162E747}"/>
    <pc:docChg chg="custSel modSld">
      <pc:chgData name="Anjuli Desai" userId="3514a6c1-c639-40dd-b1fd-b1bda6df5071" providerId="ADAL" clId="{F7C68744-673B-4D66-A6AF-38AEA162E747}" dt="2026-08-25T19:17:13.135" v="11" actId="1076"/>
      <pc:docMkLst>
        <pc:docMk/>
      </pc:docMkLst>
      <pc:sldChg chg="delSp modSp mod">
        <pc:chgData name="Anjuli Desai" userId="3514a6c1-c639-40dd-b1fd-b1bda6df5071" providerId="ADAL" clId="{F7C68744-673B-4D66-A6AF-38AEA162E747}" dt="2026-08-25T19:17:13.135" v="11" actId="1076"/>
        <pc:sldMkLst>
          <pc:docMk/>
          <pc:sldMk cId="1276277659" sldId="258"/>
        </pc:sldMkLst>
        <pc:spChg chg="mod">
          <ac:chgData name="Anjuli Desai" userId="3514a6c1-c639-40dd-b1fd-b1bda6df5071" providerId="ADAL" clId="{F7C68744-673B-4D66-A6AF-38AEA162E747}" dt="2026-08-25T19:17:13.135" v="11" actId="1076"/>
          <ac:spMkLst>
            <pc:docMk/>
            <pc:sldMk cId="1276277659" sldId="258"/>
            <ac:spMk id="45" creationId="{DBD3B665-5AD4-9888-0F5C-649D99610372}"/>
          </ac:spMkLst>
        </pc:spChg>
        <pc:spChg chg="mod">
          <ac:chgData name="Anjuli Desai" userId="3514a6c1-c639-40dd-b1fd-b1bda6df5071" providerId="ADAL" clId="{F7C68744-673B-4D66-A6AF-38AEA162E747}" dt="2026-08-25T19:17:05.913" v="10" actId="1076"/>
          <ac:spMkLst>
            <pc:docMk/>
            <pc:sldMk cId="1276277659" sldId="258"/>
            <ac:spMk id="46" creationId="{7A22732B-35D6-A765-842C-6DBD3DCE3FAA}"/>
          </ac:spMkLst>
        </pc:spChg>
        <pc:spChg chg="del">
          <ac:chgData name="Anjuli Desai" userId="3514a6c1-c639-40dd-b1fd-b1bda6df5071" providerId="ADAL" clId="{F7C68744-673B-4D66-A6AF-38AEA162E747}" dt="2026-08-25T19:16:57.586" v="9" actId="478"/>
          <ac:spMkLst>
            <pc:docMk/>
            <pc:sldMk cId="1276277659" sldId="258"/>
            <ac:spMk id="55" creationId="{C38A26D0-3155-7ACC-9CD5-16823E9D0BD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F69CF25D-24F4-4A5E-B2B2-D49322C49B1E}" type="datetimeFigureOut">
              <a:rPr lang="en-US" smtClean="0"/>
              <a:t>8/25/2026</a:t>
            </a:fld>
            <a:endParaRPr lang="en-US"/>
          </a:p>
        </p:txBody>
      </p:sp>
      <p:sp>
        <p:nvSpPr>
          <p:cNvPr id="4" name="Slide Image Placeholder 3"/>
          <p:cNvSpPr>
            <a:spLocks noGrp="1" noRot="1" noChangeAspect="1"/>
          </p:cNvSpPr>
          <p:nvPr>
            <p:ph type="sldImg" idx="2"/>
          </p:nvPr>
        </p:nvSpPr>
        <p:spPr>
          <a:xfrm>
            <a:off x="2574925" y="1257300"/>
            <a:ext cx="262255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E20E5F6B-97ED-42C2-85A2-EC35FCB3F422}" type="slidenum">
              <a:rPr lang="en-US" smtClean="0"/>
              <a:t>‹#›</a:t>
            </a:fld>
            <a:endParaRPr lang="en-US"/>
          </a:p>
        </p:txBody>
      </p:sp>
    </p:spTree>
    <p:extLst>
      <p:ext uri="{BB962C8B-B14F-4D97-AF65-F5344CB8AC3E}">
        <p14:creationId xmlns:p14="http://schemas.microsoft.com/office/powerpoint/2010/main" val="1446176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0E5F6B-97ED-42C2-85A2-EC35FCB3F422}" type="slidenum">
              <a:rPr lang="en-US" smtClean="0"/>
              <a:t>1</a:t>
            </a:fld>
            <a:endParaRPr lang="en-US"/>
          </a:p>
        </p:txBody>
      </p:sp>
    </p:spTree>
    <p:extLst>
      <p:ext uri="{BB962C8B-B14F-4D97-AF65-F5344CB8AC3E}">
        <p14:creationId xmlns:p14="http://schemas.microsoft.com/office/powerpoint/2010/main" val="1472057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8AD3A-7F55-DE7D-95B5-C032817FE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8EFD2-7347-6ADC-63C0-D7E0B54EF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BBF2CE-3266-35D8-8553-9C26713973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AB5CC0-983F-13F5-F1AB-3FF72D79C6EA}"/>
              </a:ext>
            </a:extLst>
          </p:cNvPr>
          <p:cNvSpPr>
            <a:spLocks noGrp="1"/>
          </p:cNvSpPr>
          <p:nvPr>
            <p:ph type="sldNum" sz="quarter" idx="5"/>
          </p:nvPr>
        </p:nvSpPr>
        <p:spPr/>
        <p:txBody>
          <a:bodyPr/>
          <a:lstStyle/>
          <a:p>
            <a:fld id="{E20E5F6B-97ED-42C2-85A2-EC35FCB3F422}" type="slidenum">
              <a:rPr lang="en-US" smtClean="0"/>
              <a:t>2</a:t>
            </a:fld>
            <a:endParaRPr lang="en-US"/>
          </a:p>
        </p:txBody>
      </p:sp>
    </p:spTree>
    <p:extLst>
      <p:ext uri="{BB962C8B-B14F-4D97-AF65-F5344CB8AC3E}">
        <p14:creationId xmlns:p14="http://schemas.microsoft.com/office/powerpoint/2010/main" val="2840572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8620" y="402336"/>
            <a:ext cx="6995160" cy="16093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88620" y="2313432"/>
            <a:ext cx="699516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sv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22"/>
          <p:cNvSpPr/>
          <p:nvPr/>
        </p:nvSpPr>
        <p:spPr>
          <a:xfrm>
            <a:off x="0" y="9398393"/>
            <a:ext cx="7772400" cy="660007"/>
          </a:xfrm>
          <a:custGeom>
            <a:avLst/>
            <a:gdLst/>
            <a:ahLst/>
            <a:cxnLst/>
            <a:rect l="l" t="t" r="r" b="b"/>
            <a:pathLst>
              <a:path w="7772400" h="457200">
                <a:moveTo>
                  <a:pt x="7772400" y="0"/>
                </a:moveTo>
                <a:lnTo>
                  <a:pt x="0" y="0"/>
                </a:lnTo>
                <a:lnTo>
                  <a:pt x="0" y="457200"/>
                </a:lnTo>
                <a:lnTo>
                  <a:pt x="7772400" y="457200"/>
                </a:lnTo>
                <a:lnTo>
                  <a:pt x="7772400" y="0"/>
                </a:lnTo>
                <a:close/>
              </a:path>
            </a:pathLst>
          </a:custGeom>
          <a:solidFill>
            <a:srgbClr val="F5BC4A"/>
          </a:solidFill>
        </p:spPr>
        <p:txBody>
          <a:bodyPr wrap="square" lIns="0" tIns="0" rIns="0" bIns="0" rtlCol="0"/>
          <a:lstStyle/>
          <a:p>
            <a:endParaRPr/>
          </a:p>
        </p:txBody>
      </p:sp>
      <p:sp>
        <p:nvSpPr>
          <p:cNvPr id="23" name="object 23"/>
          <p:cNvSpPr txBox="1"/>
          <p:nvPr/>
        </p:nvSpPr>
        <p:spPr>
          <a:xfrm>
            <a:off x="438052" y="9661599"/>
            <a:ext cx="2076547" cy="333425"/>
          </a:xfrm>
          <a:prstGeom prst="rect">
            <a:avLst/>
          </a:prstGeom>
        </p:spPr>
        <p:txBody>
          <a:bodyPr vert="horz" wrap="square" lIns="0" tIns="12700" rIns="0" bIns="0" rtlCol="0">
            <a:spAutoFit/>
          </a:bodyPr>
          <a:lstStyle/>
          <a:p>
            <a:pPr marL="12700">
              <a:lnSpc>
                <a:spcPct val="100000"/>
              </a:lnSpc>
              <a:spcBef>
                <a:spcPts val="100"/>
              </a:spcBef>
            </a:pPr>
            <a:r>
              <a:rPr lang="en-US" sz="1000" b="1" spc="80">
                <a:solidFill>
                  <a:srgbClr val="0B2F48"/>
                </a:solidFill>
                <a:latin typeface="Calibri"/>
                <a:cs typeface="Calibri"/>
              </a:rPr>
              <a:t>TUNICA-BILOXI SERVICES</a:t>
            </a:r>
          </a:p>
          <a:p>
            <a:pPr marL="12700">
              <a:lnSpc>
                <a:spcPct val="100000"/>
              </a:lnSpc>
              <a:spcBef>
                <a:spcPts val="100"/>
              </a:spcBef>
            </a:pPr>
            <a:r>
              <a:rPr sz="1000" b="1" spc="80">
                <a:solidFill>
                  <a:srgbClr val="0B2F48"/>
                </a:solidFill>
                <a:latin typeface="Calibri"/>
                <a:cs typeface="Calibri"/>
              </a:rPr>
              <a:t>CORPORATE</a:t>
            </a:r>
            <a:r>
              <a:rPr sz="1000" b="1" spc="140">
                <a:solidFill>
                  <a:srgbClr val="0B2F48"/>
                </a:solidFill>
                <a:latin typeface="Calibri"/>
                <a:cs typeface="Calibri"/>
              </a:rPr>
              <a:t> </a:t>
            </a:r>
            <a:r>
              <a:rPr sz="1000" b="1" spc="60">
                <a:solidFill>
                  <a:srgbClr val="0B2F48"/>
                </a:solidFill>
                <a:latin typeface="Calibri"/>
                <a:cs typeface="Calibri"/>
              </a:rPr>
              <a:t>OVERVIEW</a:t>
            </a:r>
            <a:endParaRPr sz="1000">
              <a:solidFill>
                <a:srgbClr val="0B2F48"/>
              </a:solidFill>
              <a:latin typeface="Calibri"/>
              <a:cs typeface="Calibri"/>
            </a:endParaRPr>
          </a:p>
        </p:txBody>
      </p:sp>
      <p:sp>
        <p:nvSpPr>
          <p:cNvPr id="25" name="object 25"/>
          <p:cNvSpPr/>
          <p:nvPr/>
        </p:nvSpPr>
        <p:spPr>
          <a:xfrm>
            <a:off x="0" y="1262976"/>
            <a:ext cx="7772400" cy="4766310"/>
          </a:xfrm>
          <a:custGeom>
            <a:avLst/>
            <a:gdLst/>
            <a:ahLst/>
            <a:cxnLst/>
            <a:rect l="l" t="t" r="r" b="b"/>
            <a:pathLst>
              <a:path w="7772400" h="4766310">
                <a:moveTo>
                  <a:pt x="3533317" y="571"/>
                </a:moveTo>
                <a:lnTo>
                  <a:pt x="2140242" y="571"/>
                </a:lnTo>
                <a:lnTo>
                  <a:pt x="2128570" y="11861"/>
                </a:lnTo>
                <a:lnTo>
                  <a:pt x="2123490" y="18059"/>
                </a:lnTo>
                <a:lnTo>
                  <a:pt x="2076259" y="55181"/>
                </a:lnTo>
                <a:lnTo>
                  <a:pt x="1994446" y="120192"/>
                </a:lnTo>
                <a:lnTo>
                  <a:pt x="1913140" y="185826"/>
                </a:lnTo>
                <a:lnTo>
                  <a:pt x="1832330" y="252056"/>
                </a:lnTo>
                <a:lnTo>
                  <a:pt x="1751990" y="318884"/>
                </a:lnTo>
                <a:lnTo>
                  <a:pt x="1672120" y="386308"/>
                </a:lnTo>
                <a:lnTo>
                  <a:pt x="1595628" y="451815"/>
                </a:lnTo>
                <a:lnTo>
                  <a:pt x="1519643" y="517893"/>
                </a:lnTo>
                <a:lnTo>
                  <a:pt x="1444231" y="584606"/>
                </a:lnTo>
                <a:lnTo>
                  <a:pt x="1369466" y="652005"/>
                </a:lnTo>
                <a:lnTo>
                  <a:pt x="1332344" y="685990"/>
                </a:lnTo>
                <a:lnTo>
                  <a:pt x="1295400" y="720153"/>
                </a:lnTo>
                <a:lnTo>
                  <a:pt x="1258646" y="754532"/>
                </a:lnTo>
                <a:lnTo>
                  <a:pt x="1222095" y="789114"/>
                </a:lnTo>
                <a:lnTo>
                  <a:pt x="1185748" y="823912"/>
                </a:lnTo>
                <a:lnTo>
                  <a:pt x="1149616" y="858926"/>
                </a:lnTo>
                <a:lnTo>
                  <a:pt x="1078166" y="928776"/>
                </a:lnTo>
                <a:lnTo>
                  <a:pt x="971461" y="1034021"/>
                </a:lnTo>
                <a:lnTo>
                  <a:pt x="900772" y="1104671"/>
                </a:lnTo>
                <a:lnTo>
                  <a:pt x="830592" y="1175829"/>
                </a:lnTo>
                <a:lnTo>
                  <a:pt x="761022" y="1247597"/>
                </a:lnTo>
                <a:lnTo>
                  <a:pt x="726503" y="1283741"/>
                </a:lnTo>
                <a:lnTo>
                  <a:pt x="692175" y="1320076"/>
                </a:lnTo>
                <a:lnTo>
                  <a:pt x="658063" y="1356614"/>
                </a:lnTo>
                <a:lnTo>
                  <a:pt x="624166" y="1393380"/>
                </a:lnTo>
                <a:lnTo>
                  <a:pt x="558228" y="1465503"/>
                </a:lnTo>
                <a:lnTo>
                  <a:pt x="459803" y="1574126"/>
                </a:lnTo>
                <a:lnTo>
                  <a:pt x="394766" y="1647037"/>
                </a:lnTo>
                <a:lnTo>
                  <a:pt x="330365" y="1720494"/>
                </a:lnTo>
                <a:lnTo>
                  <a:pt x="264350" y="1797367"/>
                </a:lnTo>
                <a:lnTo>
                  <a:pt x="196557" y="1877504"/>
                </a:lnTo>
                <a:lnTo>
                  <a:pt x="129374" y="1958149"/>
                </a:lnTo>
                <a:lnTo>
                  <a:pt x="62839" y="2039315"/>
                </a:lnTo>
                <a:lnTo>
                  <a:pt x="0" y="2117306"/>
                </a:lnTo>
                <a:lnTo>
                  <a:pt x="0" y="2502801"/>
                </a:lnTo>
                <a:lnTo>
                  <a:pt x="65252" y="2435504"/>
                </a:lnTo>
                <a:lnTo>
                  <a:pt x="101447" y="2398839"/>
                </a:lnTo>
                <a:lnTo>
                  <a:pt x="137960" y="2362479"/>
                </a:lnTo>
                <a:lnTo>
                  <a:pt x="174739" y="2326411"/>
                </a:lnTo>
                <a:lnTo>
                  <a:pt x="211785" y="2290597"/>
                </a:lnTo>
                <a:lnTo>
                  <a:pt x="249047" y="2255012"/>
                </a:lnTo>
                <a:lnTo>
                  <a:pt x="286499" y="2219617"/>
                </a:lnTo>
                <a:lnTo>
                  <a:pt x="361848" y="2149284"/>
                </a:lnTo>
                <a:lnTo>
                  <a:pt x="473214" y="2046770"/>
                </a:lnTo>
                <a:lnTo>
                  <a:pt x="544893" y="1982089"/>
                </a:lnTo>
                <a:lnTo>
                  <a:pt x="617156" y="1918081"/>
                </a:lnTo>
                <a:lnTo>
                  <a:pt x="689991" y="1854733"/>
                </a:lnTo>
                <a:lnTo>
                  <a:pt x="763397" y="1792058"/>
                </a:lnTo>
                <a:lnTo>
                  <a:pt x="840435" y="1727466"/>
                </a:lnTo>
                <a:lnTo>
                  <a:pt x="880732" y="1694167"/>
                </a:lnTo>
                <a:lnTo>
                  <a:pt x="961796" y="1628140"/>
                </a:lnTo>
                <a:lnTo>
                  <a:pt x="1043470" y="1562887"/>
                </a:lnTo>
                <a:lnTo>
                  <a:pt x="1125728" y="1498371"/>
                </a:lnTo>
                <a:lnTo>
                  <a:pt x="1208557" y="1434579"/>
                </a:lnTo>
                <a:lnTo>
                  <a:pt x="1291932" y="1371473"/>
                </a:lnTo>
                <a:lnTo>
                  <a:pt x="1375841" y="1309039"/>
                </a:lnTo>
                <a:lnTo>
                  <a:pt x="1459166" y="1248092"/>
                </a:lnTo>
                <a:lnTo>
                  <a:pt x="1542973" y="1187881"/>
                </a:lnTo>
                <a:lnTo>
                  <a:pt x="1627251" y="1128369"/>
                </a:lnTo>
                <a:lnTo>
                  <a:pt x="1712010" y="1069568"/>
                </a:lnTo>
                <a:lnTo>
                  <a:pt x="1797227" y="1011453"/>
                </a:lnTo>
                <a:lnTo>
                  <a:pt x="1882889" y="954024"/>
                </a:lnTo>
                <a:lnTo>
                  <a:pt x="1969020" y="897255"/>
                </a:lnTo>
                <a:lnTo>
                  <a:pt x="2055571" y="841146"/>
                </a:lnTo>
                <a:lnTo>
                  <a:pt x="2142566" y="785685"/>
                </a:lnTo>
                <a:lnTo>
                  <a:pt x="2229980" y="730859"/>
                </a:lnTo>
                <a:lnTo>
                  <a:pt x="2317826" y="676668"/>
                </a:lnTo>
                <a:lnTo>
                  <a:pt x="2406129" y="623062"/>
                </a:lnTo>
                <a:lnTo>
                  <a:pt x="2494800" y="570103"/>
                </a:lnTo>
                <a:lnTo>
                  <a:pt x="2583827" y="517791"/>
                </a:lnTo>
                <a:lnTo>
                  <a:pt x="2673210" y="466128"/>
                </a:lnTo>
                <a:lnTo>
                  <a:pt x="2762948" y="415112"/>
                </a:lnTo>
                <a:lnTo>
                  <a:pt x="2853042" y="364731"/>
                </a:lnTo>
                <a:lnTo>
                  <a:pt x="2943479" y="314985"/>
                </a:lnTo>
                <a:lnTo>
                  <a:pt x="3034271" y="265874"/>
                </a:lnTo>
                <a:lnTo>
                  <a:pt x="3125419" y="217398"/>
                </a:lnTo>
                <a:lnTo>
                  <a:pt x="3216910" y="169557"/>
                </a:lnTo>
                <a:lnTo>
                  <a:pt x="3308743" y="122339"/>
                </a:lnTo>
                <a:lnTo>
                  <a:pt x="3400920" y="75730"/>
                </a:lnTo>
                <a:lnTo>
                  <a:pt x="3493439" y="29756"/>
                </a:lnTo>
                <a:lnTo>
                  <a:pt x="3504742" y="24396"/>
                </a:lnTo>
                <a:lnTo>
                  <a:pt x="3515779" y="18542"/>
                </a:lnTo>
                <a:lnTo>
                  <a:pt x="3525609" y="10998"/>
                </a:lnTo>
                <a:lnTo>
                  <a:pt x="3533317" y="571"/>
                </a:lnTo>
                <a:close/>
              </a:path>
              <a:path w="7772400" h="4766310">
                <a:moveTo>
                  <a:pt x="7772400" y="24269"/>
                </a:moveTo>
                <a:lnTo>
                  <a:pt x="7771473" y="11925"/>
                </a:lnTo>
                <a:lnTo>
                  <a:pt x="7767879" y="4533"/>
                </a:lnTo>
                <a:lnTo>
                  <a:pt x="7760487" y="939"/>
                </a:lnTo>
                <a:lnTo>
                  <a:pt x="7748130" y="0"/>
                </a:lnTo>
                <a:lnTo>
                  <a:pt x="5667387" y="558"/>
                </a:lnTo>
                <a:lnTo>
                  <a:pt x="5657570" y="5613"/>
                </a:lnTo>
                <a:lnTo>
                  <a:pt x="5647334" y="9144"/>
                </a:lnTo>
                <a:lnTo>
                  <a:pt x="5636717" y="11303"/>
                </a:lnTo>
                <a:lnTo>
                  <a:pt x="5625744" y="12230"/>
                </a:lnTo>
                <a:lnTo>
                  <a:pt x="5581726" y="27711"/>
                </a:lnTo>
                <a:lnTo>
                  <a:pt x="5566867" y="32232"/>
                </a:lnTo>
                <a:lnTo>
                  <a:pt x="5468048" y="60337"/>
                </a:lnTo>
                <a:lnTo>
                  <a:pt x="5369471" y="89179"/>
                </a:lnTo>
                <a:lnTo>
                  <a:pt x="5271109" y="118732"/>
                </a:lnTo>
                <a:lnTo>
                  <a:pt x="5172951" y="148945"/>
                </a:lnTo>
                <a:lnTo>
                  <a:pt x="5074996" y="179793"/>
                </a:lnTo>
                <a:lnTo>
                  <a:pt x="4977219" y="211251"/>
                </a:lnTo>
                <a:lnTo>
                  <a:pt x="4879632" y="243281"/>
                </a:lnTo>
                <a:lnTo>
                  <a:pt x="4782210" y="275856"/>
                </a:lnTo>
                <a:lnTo>
                  <a:pt x="4684941" y="308927"/>
                </a:lnTo>
                <a:lnTo>
                  <a:pt x="4588929" y="342214"/>
                </a:lnTo>
                <a:lnTo>
                  <a:pt x="4493158" y="376135"/>
                </a:lnTo>
                <a:lnTo>
                  <a:pt x="4397629" y="410743"/>
                </a:lnTo>
                <a:lnTo>
                  <a:pt x="4302366" y="446036"/>
                </a:lnTo>
                <a:lnTo>
                  <a:pt x="4207383" y="482066"/>
                </a:lnTo>
                <a:lnTo>
                  <a:pt x="4112691" y="518833"/>
                </a:lnTo>
                <a:lnTo>
                  <a:pt x="4018292" y="556374"/>
                </a:lnTo>
                <a:lnTo>
                  <a:pt x="3924465" y="594474"/>
                </a:lnTo>
                <a:lnTo>
                  <a:pt x="3830891" y="633171"/>
                </a:lnTo>
                <a:lnTo>
                  <a:pt x="3737597" y="672490"/>
                </a:lnTo>
                <a:lnTo>
                  <a:pt x="3644582" y="712444"/>
                </a:lnTo>
                <a:lnTo>
                  <a:pt x="3551872" y="753046"/>
                </a:lnTo>
                <a:lnTo>
                  <a:pt x="3459454" y="794346"/>
                </a:lnTo>
                <a:lnTo>
                  <a:pt x="3367354" y="836333"/>
                </a:lnTo>
                <a:lnTo>
                  <a:pt x="3275571" y="879055"/>
                </a:lnTo>
                <a:lnTo>
                  <a:pt x="3184118" y="922515"/>
                </a:lnTo>
                <a:lnTo>
                  <a:pt x="3093008" y="966749"/>
                </a:lnTo>
                <a:lnTo>
                  <a:pt x="3002254" y="1011758"/>
                </a:lnTo>
                <a:lnTo>
                  <a:pt x="2911449" y="1057757"/>
                </a:lnTo>
                <a:lnTo>
                  <a:pt x="2820568" y="1104582"/>
                </a:lnTo>
                <a:lnTo>
                  <a:pt x="2730055" y="1152055"/>
                </a:lnTo>
                <a:lnTo>
                  <a:pt x="2639923" y="1200200"/>
                </a:lnTo>
                <a:lnTo>
                  <a:pt x="2550198" y="1249083"/>
                </a:lnTo>
                <a:lnTo>
                  <a:pt x="2460904" y="1298752"/>
                </a:lnTo>
                <a:lnTo>
                  <a:pt x="2372055" y="1349235"/>
                </a:lnTo>
                <a:lnTo>
                  <a:pt x="2327821" y="1374813"/>
                </a:lnTo>
                <a:lnTo>
                  <a:pt x="2283688" y="1400606"/>
                </a:lnTo>
                <a:lnTo>
                  <a:pt x="2195093" y="1453311"/>
                </a:lnTo>
                <a:lnTo>
                  <a:pt x="2106282" y="1507248"/>
                </a:lnTo>
                <a:lnTo>
                  <a:pt x="2018004" y="1561998"/>
                </a:lnTo>
                <a:lnTo>
                  <a:pt x="1930260" y="1617560"/>
                </a:lnTo>
                <a:lnTo>
                  <a:pt x="1886597" y="1645666"/>
                </a:lnTo>
                <a:lnTo>
                  <a:pt x="1843087" y="1673987"/>
                </a:lnTo>
                <a:lnTo>
                  <a:pt x="1799704" y="1702536"/>
                </a:lnTo>
                <a:lnTo>
                  <a:pt x="1756473" y="1731289"/>
                </a:lnTo>
                <a:lnTo>
                  <a:pt x="1713382" y="1760283"/>
                </a:lnTo>
                <a:lnTo>
                  <a:pt x="1670443" y="1789493"/>
                </a:lnTo>
                <a:lnTo>
                  <a:pt x="1627657" y="1818932"/>
                </a:lnTo>
                <a:lnTo>
                  <a:pt x="1585023" y="1848612"/>
                </a:lnTo>
                <a:lnTo>
                  <a:pt x="1542542" y="1878520"/>
                </a:lnTo>
                <a:lnTo>
                  <a:pt x="1500212" y="1908670"/>
                </a:lnTo>
                <a:lnTo>
                  <a:pt x="1417688" y="1968385"/>
                </a:lnTo>
                <a:lnTo>
                  <a:pt x="1335786" y="2028888"/>
                </a:lnTo>
                <a:lnTo>
                  <a:pt x="1295069" y="2059432"/>
                </a:lnTo>
                <a:lnTo>
                  <a:pt x="1254506" y="2090191"/>
                </a:lnTo>
                <a:lnTo>
                  <a:pt x="1214120" y="2121154"/>
                </a:lnTo>
                <a:lnTo>
                  <a:pt x="1173886" y="2152332"/>
                </a:lnTo>
                <a:lnTo>
                  <a:pt x="1133817" y="2183727"/>
                </a:lnTo>
                <a:lnTo>
                  <a:pt x="1093927" y="2215337"/>
                </a:lnTo>
                <a:lnTo>
                  <a:pt x="1054201" y="2247176"/>
                </a:lnTo>
                <a:lnTo>
                  <a:pt x="1014653" y="2279231"/>
                </a:lnTo>
                <a:lnTo>
                  <a:pt x="975283" y="2311527"/>
                </a:lnTo>
                <a:lnTo>
                  <a:pt x="936078" y="2344051"/>
                </a:lnTo>
                <a:lnTo>
                  <a:pt x="897077" y="2376817"/>
                </a:lnTo>
                <a:lnTo>
                  <a:pt x="858240" y="2409812"/>
                </a:lnTo>
                <a:lnTo>
                  <a:pt x="820991" y="2441841"/>
                </a:lnTo>
                <a:lnTo>
                  <a:pt x="783920" y="2474049"/>
                </a:lnTo>
                <a:lnTo>
                  <a:pt x="747014" y="2506446"/>
                </a:lnTo>
                <a:lnTo>
                  <a:pt x="673747" y="2571813"/>
                </a:lnTo>
                <a:lnTo>
                  <a:pt x="601154" y="2637904"/>
                </a:lnTo>
                <a:lnTo>
                  <a:pt x="529234" y="2704706"/>
                </a:lnTo>
                <a:lnTo>
                  <a:pt x="457962" y="2772206"/>
                </a:lnTo>
                <a:lnTo>
                  <a:pt x="422567" y="2806204"/>
                </a:lnTo>
                <a:lnTo>
                  <a:pt x="386499" y="2841345"/>
                </a:lnTo>
                <a:lnTo>
                  <a:pt x="350748" y="2876791"/>
                </a:lnTo>
                <a:lnTo>
                  <a:pt x="315290" y="2912529"/>
                </a:lnTo>
                <a:lnTo>
                  <a:pt x="280098" y="2948533"/>
                </a:lnTo>
                <a:lnTo>
                  <a:pt x="245160" y="2984792"/>
                </a:lnTo>
                <a:lnTo>
                  <a:pt x="210451" y="3021266"/>
                </a:lnTo>
                <a:lnTo>
                  <a:pt x="175958" y="3057956"/>
                </a:lnTo>
                <a:lnTo>
                  <a:pt x="107518" y="3131883"/>
                </a:lnTo>
                <a:lnTo>
                  <a:pt x="73774" y="3168866"/>
                </a:lnTo>
                <a:lnTo>
                  <a:pt x="40246" y="3206026"/>
                </a:lnTo>
                <a:lnTo>
                  <a:pt x="0" y="3251250"/>
                </a:lnTo>
                <a:lnTo>
                  <a:pt x="0" y="4765751"/>
                </a:lnTo>
                <a:lnTo>
                  <a:pt x="30594" y="4738052"/>
                </a:lnTo>
                <a:lnTo>
                  <a:pt x="69748" y="4703508"/>
                </a:lnTo>
                <a:lnTo>
                  <a:pt x="109118" y="4669231"/>
                </a:lnTo>
                <a:lnTo>
                  <a:pt x="148704" y="4635233"/>
                </a:lnTo>
                <a:lnTo>
                  <a:pt x="188493" y="4601502"/>
                </a:lnTo>
                <a:lnTo>
                  <a:pt x="228498" y="4568037"/>
                </a:lnTo>
                <a:lnTo>
                  <a:pt x="268719" y="4534827"/>
                </a:lnTo>
                <a:lnTo>
                  <a:pt x="309143" y="4501896"/>
                </a:lnTo>
                <a:lnTo>
                  <a:pt x="349783" y="4469206"/>
                </a:lnTo>
                <a:lnTo>
                  <a:pt x="390639" y="4436783"/>
                </a:lnTo>
                <a:lnTo>
                  <a:pt x="431698" y="4404614"/>
                </a:lnTo>
                <a:lnTo>
                  <a:pt x="472973" y="4372699"/>
                </a:lnTo>
                <a:lnTo>
                  <a:pt x="514451" y="4341025"/>
                </a:lnTo>
                <a:lnTo>
                  <a:pt x="556145" y="4309605"/>
                </a:lnTo>
                <a:lnTo>
                  <a:pt x="596265" y="4279785"/>
                </a:lnTo>
                <a:lnTo>
                  <a:pt x="636574" y="4250245"/>
                </a:lnTo>
                <a:lnTo>
                  <a:pt x="677062" y="4220959"/>
                </a:lnTo>
                <a:lnTo>
                  <a:pt x="717727" y="4191939"/>
                </a:lnTo>
                <a:lnTo>
                  <a:pt x="758558" y="4163174"/>
                </a:lnTo>
                <a:lnTo>
                  <a:pt x="799541" y="4134637"/>
                </a:lnTo>
                <a:lnTo>
                  <a:pt x="840701" y="4106354"/>
                </a:lnTo>
                <a:lnTo>
                  <a:pt x="882002" y="4078287"/>
                </a:lnTo>
                <a:lnTo>
                  <a:pt x="923455" y="4050436"/>
                </a:lnTo>
                <a:lnTo>
                  <a:pt x="1006792" y="3995369"/>
                </a:lnTo>
                <a:lnTo>
                  <a:pt x="1090637" y="3941076"/>
                </a:lnTo>
                <a:lnTo>
                  <a:pt x="1175118" y="3887457"/>
                </a:lnTo>
                <a:lnTo>
                  <a:pt x="1260221" y="3834625"/>
                </a:lnTo>
                <a:lnTo>
                  <a:pt x="1345819" y="3782631"/>
                </a:lnTo>
                <a:lnTo>
                  <a:pt x="1431886" y="3731463"/>
                </a:lnTo>
                <a:lnTo>
                  <a:pt x="1518412" y="3681095"/>
                </a:lnTo>
                <a:lnTo>
                  <a:pt x="1605381" y="3631488"/>
                </a:lnTo>
                <a:lnTo>
                  <a:pt x="1692783" y="3582632"/>
                </a:lnTo>
                <a:lnTo>
                  <a:pt x="1780590" y="3534486"/>
                </a:lnTo>
                <a:lnTo>
                  <a:pt x="1868779" y="3487039"/>
                </a:lnTo>
                <a:lnTo>
                  <a:pt x="1957349" y="3440239"/>
                </a:lnTo>
                <a:lnTo>
                  <a:pt x="2047113" y="3393656"/>
                </a:lnTo>
                <a:lnTo>
                  <a:pt x="2138057" y="3347313"/>
                </a:lnTo>
                <a:lnTo>
                  <a:pt x="2229345" y="3301657"/>
                </a:lnTo>
                <a:lnTo>
                  <a:pt x="2320950" y="3256673"/>
                </a:lnTo>
                <a:lnTo>
                  <a:pt x="2412885" y="3212363"/>
                </a:lnTo>
                <a:lnTo>
                  <a:pt x="2505138" y="3168739"/>
                </a:lnTo>
                <a:lnTo>
                  <a:pt x="2597708" y="3125762"/>
                </a:lnTo>
                <a:lnTo>
                  <a:pt x="2690584" y="3083458"/>
                </a:lnTo>
                <a:lnTo>
                  <a:pt x="2783763" y="3041815"/>
                </a:lnTo>
                <a:lnTo>
                  <a:pt x="2876626" y="3001073"/>
                </a:lnTo>
                <a:lnTo>
                  <a:pt x="2969120" y="2961094"/>
                </a:lnTo>
                <a:lnTo>
                  <a:pt x="3061792" y="2921597"/>
                </a:lnTo>
                <a:lnTo>
                  <a:pt x="3154667" y="2882582"/>
                </a:lnTo>
                <a:lnTo>
                  <a:pt x="3247745" y="2844050"/>
                </a:lnTo>
                <a:lnTo>
                  <a:pt x="3341014" y="2806014"/>
                </a:lnTo>
                <a:lnTo>
                  <a:pt x="3434499" y="2768473"/>
                </a:lnTo>
                <a:lnTo>
                  <a:pt x="3528174" y="2731427"/>
                </a:lnTo>
                <a:lnTo>
                  <a:pt x="3622065" y="2694876"/>
                </a:lnTo>
                <a:lnTo>
                  <a:pt x="3716159" y="2658846"/>
                </a:lnTo>
                <a:lnTo>
                  <a:pt x="3810470" y="2623312"/>
                </a:lnTo>
                <a:lnTo>
                  <a:pt x="3953116" y="2570645"/>
                </a:lnTo>
                <a:lnTo>
                  <a:pt x="4096512" y="2518803"/>
                </a:lnTo>
                <a:lnTo>
                  <a:pt x="4240225" y="2467940"/>
                </a:lnTo>
                <a:lnTo>
                  <a:pt x="4384256" y="2418054"/>
                </a:lnTo>
                <a:lnTo>
                  <a:pt x="4528617" y="2369134"/>
                </a:lnTo>
                <a:lnTo>
                  <a:pt x="4673295" y="2321204"/>
                </a:lnTo>
                <a:lnTo>
                  <a:pt x="4818304" y="2274227"/>
                </a:lnTo>
                <a:lnTo>
                  <a:pt x="4963630" y="2228240"/>
                </a:lnTo>
                <a:lnTo>
                  <a:pt x="5109286" y="2183219"/>
                </a:lnTo>
                <a:lnTo>
                  <a:pt x="5253571" y="2139619"/>
                </a:lnTo>
                <a:lnTo>
                  <a:pt x="5397258" y="2097062"/>
                </a:lnTo>
                <a:lnTo>
                  <a:pt x="5541162" y="2055304"/>
                </a:lnTo>
                <a:lnTo>
                  <a:pt x="5685307" y="2014372"/>
                </a:lnTo>
                <a:lnTo>
                  <a:pt x="5829681" y="1974278"/>
                </a:lnTo>
                <a:lnTo>
                  <a:pt x="5974308" y="1935060"/>
                </a:lnTo>
                <a:lnTo>
                  <a:pt x="6119165" y="1896732"/>
                </a:lnTo>
                <a:lnTo>
                  <a:pt x="6264275" y="1859318"/>
                </a:lnTo>
                <a:lnTo>
                  <a:pt x="6409652" y="1822831"/>
                </a:lnTo>
                <a:lnTo>
                  <a:pt x="6704101" y="1751368"/>
                </a:lnTo>
                <a:lnTo>
                  <a:pt x="6852285" y="1716201"/>
                </a:lnTo>
                <a:lnTo>
                  <a:pt x="7000659" y="1681861"/>
                </a:lnTo>
                <a:lnTo>
                  <a:pt x="7099706" y="1659547"/>
                </a:lnTo>
                <a:lnTo>
                  <a:pt x="7198893" y="1637804"/>
                </a:lnTo>
                <a:lnTo>
                  <a:pt x="7390905" y="1597177"/>
                </a:lnTo>
                <a:lnTo>
                  <a:pt x="7485901" y="1577682"/>
                </a:lnTo>
                <a:lnTo>
                  <a:pt x="7581024" y="1558861"/>
                </a:lnTo>
                <a:lnTo>
                  <a:pt x="7676324" y="1540916"/>
                </a:lnTo>
                <a:lnTo>
                  <a:pt x="7724051" y="1532343"/>
                </a:lnTo>
                <a:lnTo>
                  <a:pt x="7771841" y="1524076"/>
                </a:lnTo>
                <a:lnTo>
                  <a:pt x="7772400" y="24269"/>
                </a:lnTo>
                <a:close/>
              </a:path>
            </a:pathLst>
          </a:custGeom>
          <a:solidFill>
            <a:srgbClr val="EBE2B9">
              <a:alpha val="25098"/>
            </a:srgbClr>
          </a:solidFill>
        </p:spPr>
        <p:txBody>
          <a:bodyPr wrap="square" lIns="0" tIns="0" rIns="0" bIns="0" rtlCol="0"/>
          <a:lstStyle/>
          <a:p>
            <a:endParaRPr/>
          </a:p>
        </p:txBody>
      </p:sp>
      <p:sp>
        <p:nvSpPr>
          <p:cNvPr id="26" name="object 26"/>
          <p:cNvSpPr/>
          <p:nvPr/>
        </p:nvSpPr>
        <p:spPr>
          <a:xfrm>
            <a:off x="0" y="1262989"/>
            <a:ext cx="7772400" cy="388620"/>
          </a:xfrm>
          <a:custGeom>
            <a:avLst/>
            <a:gdLst/>
            <a:ahLst/>
            <a:cxnLst/>
            <a:rect l="l" t="t" r="r" b="b"/>
            <a:pathLst>
              <a:path w="7772400" h="388619">
                <a:moveTo>
                  <a:pt x="0" y="388429"/>
                </a:moveTo>
                <a:lnTo>
                  <a:pt x="7772400" y="388429"/>
                </a:lnTo>
                <a:lnTo>
                  <a:pt x="7772400" y="0"/>
                </a:lnTo>
                <a:lnTo>
                  <a:pt x="0" y="0"/>
                </a:lnTo>
                <a:lnTo>
                  <a:pt x="0" y="388429"/>
                </a:lnTo>
                <a:close/>
              </a:path>
            </a:pathLst>
          </a:custGeom>
          <a:solidFill>
            <a:srgbClr val="0B2F48"/>
          </a:solidFill>
        </p:spPr>
        <p:txBody>
          <a:bodyPr wrap="square" lIns="0" tIns="0" rIns="0" bIns="0" rtlCol="0"/>
          <a:lstStyle/>
          <a:p>
            <a:endParaRPr/>
          </a:p>
        </p:txBody>
      </p:sp>
      <p:sp>
        <p:nvSpPr>
          <p:cNvPr id="27" name="object 27"/>
          <p:cNvSpPr/>
          <p:nvPr/>
        </p:nvSpPr>
        <p:spPr>
          <a:xfrm>
            <a:off x="0" y="1651419"/>
            <a:ext cx="7772400" cy="91440"/>
          </a:xfrm>
          <a:custGeom>
            <a:avLst/>
            <a:gdLst/>
            <a:ahLst/>
            <a:cxnLst/>
            <a:rect l="l" t="t" r="r" b="b"/>
            <a:pathLst>
              <a:path w="7772400" h="91439">
                <a:moveTo>
                  <a:pt x="7772400" y="0"/>
                </a:moveTo>
                <a:lnTo>
                  <a:pt x="0" y="0"/>
                </a:lnTo>
                <a:lnTo>
                  <a:pt x="0" y="91440"/>
                </a:lnTo>
                <a:lnTo>
                  <a:pt x="7772400" y="91440"/>
                </a:lnTo>
                <a:lnTo>
                  <a:pt x="7772400" y="0"/>
                </a:lnTo>
                <a:close/>
              </a:path>
            </a:pathLst>
          </a:custGeom>
          <a:solidFill>
            <a:srgbClr val="EBE2B9"/>
          </a:solidFill>
        </p:spPr>
        <p:txBody>
          <a:bodyPr wrap="square" lIns="0" tIns="0" rIns="0" bIns="0" rtlCol="0"/>
          <a:lstStyle/>
          <a:p>
            <a:endParaRPr/>
          </a:p>
        </p:txBody>
      </p:sp>
      <p:sp>
        <p:nvSpPr>
          <p:cNvPr id="28" name="object 28"/>
          <p:cNvSpPr/>
          <p:nvPr/>
        </p:nvSpPr>
        <p:spPr>
          <a:xfrm>
            <a:off x="0" y="7314242"/>
            <a:ext cx="7772400" cy="2266485"/>
          </a:xfrm>
          <a:custGeom>
            <a:avLst/>
            <a:gdLst/>
            <a:ahLst/>
            <a:cxnLst/>
            <a:rect l="l" t="t" r="r" b="b"/>
            <a:pathLst>
              <a:path w="7772400" h="2201545">
                <a:moveTo>
                  <a:pt x="0" y="0"/>
                </a:moveTo>
                <a:lnTo>
                  <a:pt x="0" y="2201164"/>
                </a:lnTo>
                <a:lnTo>
                  <a:pt x="7772400" y="2201164"/>
                </a:lnTo>
                <a:lnTo>
                  <a:pt x="7772400" y="0"/>
                </a:lnTo>
                <a:lnTo>
                  <a:pt x="0" y="0"/>
                </a:lnTo>
                <a:close/>
              </a:path>
            </a:pathLst>
          </a:custGeom>
          <a:solidFill>
            <a:srgbClr val="EBE2B9"/>
          </a:solidFill>
        </p:spPr>
        <p:txBody>
          <a:bodyPr wrap="square" lIns="0" tIns="0" rIns="0" bIns="0" rtlCol="0"/>
          <a:lstStyle/>
          <a:p>
            <a:endParaRPr/>
          </a:p>
        </p:txBody>
      </p:sp>
      <p:sp>
        <p:nvSpPr>
          <p:cNvPr id="29" name="object 29"/>
          <p:cNvSpPr txBox="1"/>
          <p:nvPr/>
        </p:nvSpPr>
        <p:spPr>
          <a:xfrm>
            <a:off x="151879" y="1864540"/>
            <a:ext cx="4439052" cy="2782172"/>
          </a:xfrm>
          <a:prstGeom prst="rect">
            <a:avLst/>
          </a:prstGeom>
        </p:spPr>
        <p:txBody>
          <a:bodyPr vert="horz" wrap="square" lIns="0" tIns="12065" rIns="0" bIns="0" rtlCol="0">
            <a:spAutoFit/>
          </a:bodyPr>
          <a:lstStyle/>
          <a:p>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Tunica-Biloxi Services, LLC (TBS) was formed as a wholly owned subsidiary of the Tunica-Biloxi Tribe of Louisiana to provide high-impact administrative and general management services to federal organizations. TBS is a solution focused organization that specializes in facilities management, design-build construction, professional services, logistics and operational support</a:t>
            </a:r>
          </a:p>
          <a:p>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services. We are proud to support the economic development efforts of the Tribe and to contribute to the mission of: “Cherishing our Past, Building for our Future.”</a:t>
            </a:r>
          </a:p>
          <a:p>
            <a:endParaRPr lang="en-US" sz="100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As a portfolio company of TBI Federal, we bring the acquisition advantages of a Tribal 8(a) organization with the execution rigor of seasoned federal leaders. This arrangement offers access to streamlined contracting pathways while providing high-quality, accountable service delivery. </a:t>
            </a:r>
          </a:p>
          <a:p>
            <a:endParaRPr lang="en-US" sz="100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TBS offers extensive expertise and lessons learned to provide capable solutions to contract requirements in an expeditious manner born from years of performing on federal, state, local, and commercial requirements. We accomplish this with an experience and empowered management team, in-depth understanding of the mission, and leveraging the strengths of our employees and partners. </a:t>
            </a:r>
          </a:p>
        </p:txBody>
      </p:sp>
      <p:sp>
        <p:nvSpPr>
          <p:cNvPr id="33" name="object 33"/>
          <p:cNvSpPr/>
          <p:nvPr/>
        </p:nvSpPr>
        <p:spPr>
          <a:xfrm>
            <a:off x="0" y="4999682"/>
            <a:ext cx="7772400" cy="2378174"/>
          </a:xfrm>
          <a:custGeom>
            <a:avLst/>
            <a:gdLst/>
            <a:ahLst/>
            <a:cxnLst/>
            <a:rect l="l" t="t" r="r" b="b"/>
            <a:pathLst>
              <a:path w="7772400" h="2118359">
                <a:moveTo>
                  <a:pt x="0" y="2117852"/>
                </a:moveTo>
                <a:lnTo>
                  <a:pt x="7772400" y="2117852"/>
                </a:lnTo>
                <a:lnTo>
                  <a:pt x="7772400" y="0"/>
                </a:lnTo>
                <a:lnTo>
                  <a:pt x="0" y="0"/>
                </a:lnTo>
                <a:lnTo>
                  <a:pt x="0" y="2117852"/>
                </a:lnTo>
                <a:close/>
              </a:path>
            </a:pathLst>
          </a:custGeom>
          <a:solidFill>
            <a:srgbClr val="EBE2B9"/>
          </a:solidFill>
        </p:spPr>
        <p:txBody>
          <a:bodyPr wrap="square" lIns="0" tIns="0" rIns="0" bIns="0" rtlCol="0"/>
          <a:lstStyle/>
          <a:p>
            <a:endParaRPr b="1">
              <a:ln w="22225">
                <a:solidFill>
                  <a:schemeClr val="accent2"/>
                </a:solidFill>
                <a:prstDash val="solid"/>
              </a:ln>
              <a:solidFill>
                <a:schemeClr val="accent2">
                  <a:lumMod val="40000"/>
                  <a:lumOff val="60000"/>
                </a:schemeClr>
              </a:solidFill>
            </a:endParaRPr>
          </a:p>
        </p:txBody>
      </p:sp>
      <p:sp>
        <p:nvSpPr>
          <p:cNvPr id="34" name="object 34"/>
          <p:cNvSpPr/>
          <p:nvPr/>
        </p:nvSpPr>
        <p:spPr>
          <a:xfrm>
            <a:off x="0" y="4952999"/>
            <a:ext cx="7772400" cy="446643"/>
          </a:xfrm>
          <a:custGeom>
            <a:avLst/>
            <a:gdLst/>
            <a:ahLst/>
            <a:cxnLst/>
            <a:rect l="l" t="t" r="r" b="b"/>
            <a:pathLst>
              <a:path w="7772400" h="397510">
                <a:moveTo>
                  <a:pt x="0" y="0"/>
                </a:moveTo>
                <a:lnTo>
                  <a:pt x="0" y="397255"/>
                </a:lnTo>
                <a:lnTo>
                  <a:pt x="7772400" y="397255"/>
                </a:lnTo>
                <a:lnTo>
                  <a:pt x="7772400" y="0"/>
                </a:lnTo>
                <a:lnTo>
                  <a:pt x="0" y="0"/>
                </a:lnTo>
                <a:close/>
              </a:path>
            </a:pathLst>
          </a:custGeom>
          <a:solidFill>
            <a:srgbClr val="0B2F48"/>
          </a:solidFill>
        </p:spPr>
        <p:txBody>
          <a:bodyPr wrap="square" lIns="0" tIns="0" rIns="0" bIns="0" rtlCol="0"/>
          <a:lstStyle/>
          <a:p>
            <a:endParaRPr b="1">
              <a:ln w="22225">
                <a:solidFill>
                  <a:schemeClr val="accent2"/>
                </a:solidFill>
                <a:prstDash val="solid"/>
              </a:ln>
              <a:solidFill>
                <a:schemeClr val="accent2">
                  <a:lumMod val="40000"/>
                  <a:lumOff val="60000"/>
                </a:schemeClr>
              </a:solidFill>
            </a:endParaRPr>
          </a:p>
        </p:txBody>
      </p:sp>
      <p:sp>
        <p:nvSpPr>
          <p:cNvPr id="36" name="object 36"/>
          <p:cNvSpPr txBox="1"/>
          <p:nvPr/>
        </p:nvSpPr>
        <p:spPr>
          <a:xfrm>
            <a:off x="444500" y="5029200"/>
            <a:ext cx="1841500" cy="280846"/>
          </a:xfrm>
          <a:prstGeom prst="rect">
            <a:avLst/>
          </a:prstGeom>
        </p:spPr>
        <p:txBody>
          <a:bodyPr vert="horz" wrap="square" lIns="0" tIns="11430" rIns="0" bIns="0" rtlCol="0">
            <a:spAutoFit/>
          </a:bodyPr>
          <a:lstStyle/>
          <a:p>
            <a:pPr marL="12700">
              <a:lnSpc>
                <a:spcPct val="100000"/>
              </a:lnSpc>
              <a:spcBef>
                <a:spcPts val="90"/>
              </a:spcBef>
            </a:pPr>
            <a:r>
              <a:rPr sz="1750" b="1" spc="114">
                <a:solidFill>
                  <a:srgbClr val="FFFFFF"/>
                </a:solidFill>
                <a:latin typeface="Calibri"/>
                <a:cs typeface="Calibri"/>
              </a:rPr>
              <a:t>CAPABILITIES</a:t>
            </a:r>
            <a:endParaRPr sz="1750">
              <a:latin typeface="Calibri"/>
              <a:cs typeface="Calibri"/>
            </a:endParaRPr>
          </a:p>
        </p:txBody>
      </p:sp>
      <p:sp>
        <p:nvSpPr>
          <p:cNvPr id="76" name="object 76"/>
          <p:cNvSpPr txBox="1"/>
          <p:nvPr/>
        </p:nvSpPr>
        <p:spPr>
          <a:xfrm>
            <a:off x="0" y="1306195"/>
            <a:ext cx="7772400" cy="294005"/>
          </a:xfrm>
          <a:prstGeom prst="rect">
            <a:avLst/>
          </a:prstGeom>
        </p:spPr>
        <p:txBody>
          <a:bodyPr vert="horz" wrap="square" lIns="0" tIns="13970" rIns="0" bIns="0" rtlCol="0">
            <a:spAutoFit/>
          </a:bodyPr>
          <a:lstStyle/>
          <a:p>
            <a:pPr marL="457200">
              <a:lnSpc>
                <a:spcPct val="100000"/>
              </a:lnSpc>
              <a:spcBef>
                <a:spcPts val="110"/>
              </a:spcBef>
            </a:pPr>
            <a:r>
              <a:rPr sz="1750" b="1" spc="120">
                <a:solidFill>
                  <a:srgbClr val="FFFFFF"/>
                </a:solidFill>
                <a:latin typeface="Calibri"/>
                <a:cs typeface="Calibri"/>
              </a:rPr>
              <a:t>ABOUT</a:t>
            </a:r>
            <a:r>
              <a:rPr sz="1750" b="1" spc="195">
                <a:solidFill>
                  <a:srgbClr val="FFFFFF"/>
                </a:solidFill>
                <a:latin typeface="Calibri"/>
                <a:cs typeface="Calibri"/>
              </a:rPr>
              <a:t> </a:t>
            </a:r>
            <a:r>
              <a:rPr sz="1750" b="1" spc="145">
                <a:solidFill>
                  <a:srgbClr val="FFFFFF"/>
                </a:solidFill>
                <a:latin typeface="Calibri"/>
                <a:cs typeface="Calibri"/>
              </a:rPr>
              <a:t>US</a:t>
            </a:r>
            <a:endParaRPr sz="1750">
              <a:latin typeface="Calibri"/>
              <a:cs typeface="Calibri"/>
            </a:endParaRPr>
          </a:p>
        </p:txBody>
      </p:sp>
      <p:sp>
        <p:nvSpPr>
          <p:cNvPr id="81" name="object 81"/>
          <p:cNvSpPr/>
          <p:nvPr/>
        </p:nvSpPr>
        <p:spPr>
          <a:xfrm>
            <a:off x="4243071" y="44153"/>
            <a:ext cx="3529329" cy="3188970"/>
          </a:xfrm>
          <a:custGeom>
            <a:avLst/>
            <a:gdLst/>
            <a:ahLst/>
            <a:cxnLst/>
            <a:rect l="l" t="t" r="r" b="b"/>
            <a:pathLst>
              <a:path w="3529329" h="3188970">
                <a:moveTo>
                  <a:pt x="294855" y="0"/>
                </a:moveTo>
                <a:lnTo>
                  <a:pt x="265814" y="50271"/>
                </a:lnTo>
                <a:lnTo>
                  <a:pt x="244141" y="90166"/>
                </a:lnTo>
                <a:lnTo>
                  <a:pt x="223307" y="130573"/>
                </a:lnTo>
                <a:lnTo>
                  <a:pt x="203323" y="171480"/>
                </a:lnTo>
                <a:lnTo>
                  <a:pt x="184200" y="212876"/>
                </a:lnTo>
                <a:lnTo>
                  <a:pt x="165949" y="254749"/>
                </a:lnTo>
                <a:lnTo>
                  <a:pt x="148584" y="297087"/>
                </a:lnTo>
                <a:lnTo>
                  <a:pt x="132114" y="339879"/>
                </a:lnTo>
                <a:lnTo>
                  <a:pt x="116553" y="383112"/>
                </a:lnTo>
                <a:lnTo>
                  <a:pt x="101911" y="426776"/>
                </a:lnTo>
                <a:lnTo>
                  <a:pt x="88200" y="470859"/>
                </a:lnTo>
                <a:lnTo>
                  <a:pt x="75432" y="515348"/>
                </a:lnTo>
                <a:lnTo>
                  <a:pt x="63619" y="560233"/>
                </a:lnTo>
                <a:lnTo>
                  <a:pt x="52772" y="605502"/>
                </a:lnTo>
                <a:lnTo>
                  <a:pt x="42902" y="651143"/>
                </a:lnTo>
                <a:lnTo>
                  <a:pt x="34022" y="697144"/>
                </a:lnTo>
                <a:lnTo>
                  <a:pt x="26143" y="743494"/>
                </a:lnTo>
                <a:lnTo>
                  <a:pt x="19277" y="790181"/>
                </a:lnTo>
                <a:lnTo>
                  <a:pt x="13435" y="837194"/>
                </a:lnTo>
                <a:lnTo>
                  <a:pt x="8629" y="884520"/>
                </a:lnTo>
                <a:lnTo>
                  <a:pt x="4871" y="932149"/>
                </a:lnTo>
                <a:lnTo>
                  <a:pt x="2173" y="980068"/>
                </a:lnTo>
                <a:lnTo>
                  <a:pt x="545" y="1028266"/>
                </a:lnTo>
                <a:lnTo>
                  <a:pt x="0" y="1076731"/>
                </a:lnTo>
                <a:lnTo>
                  <a:pt x="545" y="1125196"/>
                </a:lnTo>
                <a:lnTo>
                  <a:pt x="2173" y="1173394"/>
                </a:lnTo>
                <a:lnTo>
                  <a:pt x="4871" y="1221313"/>
                </a:lnTo>
                <a:lnTo>
                  <a:pt x="8629" y="1268942"/>
                </a:lnTo>
                <a:lnTo>
                  <a:pt x="13435" y="1316268"/>
                </a:lnTo>
                <a:lnTo>
                  <a:pt x="19277" y="1363281"/>
                </a:lnTo>
                <a:lnTo>
                  <a:pt x="26143" y="1409968"/>
                </a:lnTo>
                <a:lnTo>
                  <a:pt x="34022" y="1456318"/>
                </a:lnTo>
                <a:lnTo>
                  <a:pt x="42902" y="1502319"/>
                </a:lnTo>
                <a:lnTo>
                  <a:pt x="52772" y="1547960"/>
                </a:lnTo>
                <a:lnTo>
                  <a:pt x="63619" y="1593228"/>
                </a:lnTo>
                <a:lnTo>
                  <a:pt x="75432" y="1638113"/>
                </a:lnTo>
                <a:lnTo>
                  <a:pt x="88200" y="1682603"/>
                </a:lnTo>
                <a:lnTo>
                  <a:pt x="101911" y="1726686"/>
                </a:lnTo>
                <a:lnTo>
                  <a:pt x="116553" y="1770350"/>
                </a:lnTo>
                <a:lnTo>
                  <a:pt x="132114" y="1813583"/>
                </a:lnTo>
                <a:lnTo>
                  <a:pt x="148584" y="1856375"/>
                </a:lnTo>
                <a:lnTo>
                  <a:pt x="165949" y="1898713"/>
                </a:lnTo>
                <a:lnTo>
                  <a:pt x="184200" y="1940586"/>
                </a:lnTo>
                <a:lnTo>
                  <a:pt x="203323" y="1981981"/>
                </a:lnTo>
                <a:lnTo>
                  <a:pt x="223307" y="2022889"/>
                </a:lnTo>
                <a:lnTo>
                  <a:pt x="244141" y="2063296"/>
                </a:lnTo>
                <a:lnTo>
                  <a:pt x="265814" y="2103191"/>
                </a:lnTo>
                <a:lnTo>
                  <a:pt x="288312" y="2142563"/>
                </a:lnTo>
                <a:lnTo>
                  <a:pt x="311625" y="2181399"/>
                </a:lnTo>
                <a:lnTo>
                  <a:pt x="335742" y="2219689"/>
                </a:lnTo>
                <a:lnTo>
                  <a:pt x="360649" y="2257421"/>
                </a:lnTo>
                <a:lnTo>
                  <a:pt x="386337" y="2294582"/>
                </a:lnTo>
                <a:lnTo>
                  <a:pt x="412792" y="2331161"/>
                </a:lnTo>
                <a:lnTo>
                  <a:pt x="440004" y="2367148"/>
                </a:lnTo>
                <a:lnTo>
                  <a:pt x="467961" y="2402529"/>
                </a:lnTo>
                <a:lnTo>
                  <a:pt x="496651" y="2437293"/>
                </a:lnTo>
                <a:lnTo>
                  <a:pt x="526063" y="2471429"/>
                </a:lnTo>
                <a:lnTo>
                  <a:pt x="556184" y="2504925"/>
                </a:lnTo>
                <a:lnTo>
                  <a:pt x="587004" y="2537770"/>
                </a:lnTo>
                <a:lnTo>
                  <a:pt x="618510" y="2569951"/>
                </a:lnTo>
                <a:lnTo>
                  <a:pt x="650691" y="2601457"/>
                </a:lnTo>
                <a:lnTo>
                  <a:pt x="683536" y="2632277"/>
                </a:lnTo>
                <a:lnTo>
                  <a:pt x="717032" y="2662398"/>
                </a:lnTo>
                <a:lnTo>
                  <a:pt x="751168" y="2691810"/>
                </a:lnTo>
                <a:lnTo>
                  <a:pt x="785932" y="2720500"/>
                </a:lnTo>
                <a:lnTo>
                  <a:pt x="821313" y="2748457"/>
                </a:lnTo>
                <a:lnTo>
                  <a:pt x="857300" y="2775669"/>
                </a:lnTo>
                <a:lnTo>
                  <a:pt x="893879" y="2802124"/>
                </a:lnTo>
                <a:lnTo>
                  <a:pt x="931040" y="2827812"/>
                </a:lnTo>
                <a:lnTo>
                  <a:pt x="968772" y="2852719"/>
                </a:lnTo>
                <a:lnTo>
                  <a:pt x="1007062" y="2876836"/>
                </a:lnTo>
                <a:lnTo>
                  <a:pt x="1045898" y="2900149"/>
                </a:lnTo>
                <a:lnTo>
                  <a:pt x="1085270" y="2922647"/>
                </a:lnTo>
                <a:lnTo>
                  <a:pt x="1125165" y="2944320"/>
                </a:lnTo>
                <a:lnTo>
                  <a:pt x="1165572" y="2965154"/>
                </a:lnTo>
                <a:lnTo>
                  <a:pt x="1206480" y="2985138"/>
                </a:lnTo>
                <a:lnTo>
                  <a:pt x="1247875" y="3004261"/>
                </a:lnTo>
                <a:lnTo>
                  <a:pt x="1289748" y="3022512"/>
                </a:lnTo>
                <a:lnTo>
                  <a:pt x="1332086" y="3039877"/>
                </a:lnTo>
                <a:lnTo>
                  <a:pt x="1374878" y="3056347"/>
                </a:lnTo>
                <a:lnTo>
                  <a:pt x="1418111" y="3071908"/>
                </a:lnTo>
                <a:lnTo>
                  <a:pt x="1461775" y="3086550"/>
                </a:lnTo>
                <a:lnTo>
                  <a:pt x="1505858" y="3100261"/>
                </a:lnTo>
                <a:lnTo>
                  <a:pt x="1550348" y="3113029"/>
                </a:lnTo>
                <a:lnTo>
                  <a:pt x="1595233" y="3124842"/>
                </a:lnTo>
                <a:lnTo>
                  <a:pt x="1640501" y="3135689"/>
                </a:lnTo>
                <a:lnTo>
                  <a:pt x="1686142" y="3145559"/>
                </a:lnTo>
                <a:lnTo>
                  <a:pt x="1732143" y="3154439"/>
                </a:lnTo>
                <a:lnTo>
                  <a:pt x="1778493" y="3162318"/>
                </a:lnTo>
                <a:lnTo>
                  <a:pt x="1825180" y="3169184"/>
                </a:lnTo>
                <a:lnTo>
                  <a:pt x="1872193" y="3175026"/>
                </a:lnTo>
                <a:lnTo>
                  <a:pt x="1919519" y="3179832"/>
                </a:lnTo>
                <a:lnTo>
                  <a:pt x="1967148" y="3183590"/>
                </a:lnTo>
                <a:lnTo>
                  <a:pt x="2015067" y="3186288"/>
                </a:lnTo>
                <a:lnTo>
                  <a:pt x="2063265" y="3187916"/>
                </a:lnTo>
                <a:lnTo>
                  <a:pt x="2111730" y="3188461"/>
                </a:lnTo>
                <a:lnTo>
                  <a:pt x="2160195" y="3187916"/>
                </a:lnTo>
                <a:lnTo>
                  <a:pt x="2208393" y="3186288"/>
                </a:lnTo>
                <a:lnTo>
                  <a:pt x="2256312" y="3183590"/>
                </a:lnTo>
                <a:lnTo>
                  <a:pt x="2303941" y="3179832"/>
                </a:lnTo>
                <a:lnTo>
                  <a:pt x="2351267" y="3175026"/>
                </a:lnTo>
                <a:lnTo>
                  <a:pt x="2398280" y="3169184"/>
                </a:lnTo>
                <a:lnTo>
                  <a:pt x="2444967" y="3162318"/>
                </a:lnTo>
                <a:lnTo>
                  <a:pt x="2491317" y="3154439"/>
                </a:lnTo>
                <a:lnTo>
                  <a:pt x="2537318" y="3145559"/>
                </a:lnTo>
                <a:lnTo>
                  <a:pt x="2582959" y="3135689"/>
                </a:lnTo>
                <a:lnTo>
                  <a:pt x="2628228" y="3124842"/>
                </a:lnTo>
                <a:lnTo>
                  <a:pt x="2673113" y="3113029"/>
                </a:lnTo>
                <a:lnTo>
                  <a:pt x="2717602" y="3100261"/>
                </a:lnTo>
                <a:lnTo>
                  <a:pt x="2761685" y="3086550"/>
                </a:lnTo>
                <a:lnTo>
                  <a:pt x="2805349" y="3071908"/>
                </a:lnTo>
                <a:lnTo>
                  <a:pt x="2848582" y="3056347"/>
                </a:lnTo>
                <a:lnTo>
                  <a:pt x="2891374" y="3039877"/>
                </a:lnTo>
                <a:lnTo>
                  <a:pt x="2933712" y="3022512"/>
                </a:lnTo>
                <a:lnTo>
                  <a:pt x="2975585" y="3004261"/>
                </a:lnTo>
                <a:lnTo>
                  <a:pt x="3016981" y="2985138"/>
                </a:lnTo>
                <a:lnTo>
                  <a:pt x="3057888" y="2965154"/>
                </a:lnTo>
                <a:lnTo>
                  <a:pt x="3098295" y="2944320"/>
                </a:lnTo>
                <a:lnTo>
                  <a:pt x="3138190" y="2922647"/>
                </a:lnTo>
                <a:lnTo>
                  <a:pt x="3177562" y="2900149"/>
                </a:lnTo>
                <a:lnTo>
                  <a:pt x="3216399" y="2876836"/>
                </a:lnTo>
                <a:lnTo>
                  <a:pt x="3254688" y="2852719"/>
                </a:lnTo>
                <a:lnTo>
                  <a:pt x="3292420" y="2827812"/>
                </a:lnTo>
                <a:lnTo>
                  <a:pt x="3329581" y="2802124"/>
                </a:lnTo>
                <a:lnTo>
                  <a:pt x="3366161" y="2775669"/>
                </a:lnTo>
                <a:lnTo>
                  <a:pt x="3402147" y="2748457"/>
                </a:lnTo>
                <a:lnTo>
                  <a:pt x="3437528" y="2720500"/>
                </a:lnTo>
                <a:lnTo>
                  <a:pt x="3472292" y="2691810"/>
                </a:lnTo>
                <a:lnTo>
                  <a:pt x="3506428" y="2662398"/>
                </a:lnTo>
                <a:lnTo>
                  <a:pt x="3529050" y="2642056"/>
                </a:lnTo>
              </a:path>
            </a:pathLst>
          </a:custGeom>
          <a:ln w="127000">
            <a:solidFill>
              <a:srgbClr val="FFFFFF"/>
            </a:solidFill>
          </a:ln>
        </p:spPr>
        <p:txBody>
          <a:bodyPr wrap="square" lIns="0" tIns="0" rIns="0" bIns="0" rtlCol="0"/>
          <a:lstStyle/>
          <a:p>
            <a:endParaRPr/>
          </a:p>
        </p:txBody>
      </p:sp>
      <p:sp>
        <p:nvSpPr>
          <p:cNvPr id="86" name="TextBox 85">
            <a:extLst>
              <a:ext uri="{FF2B5EF4-FFF2-40B4-BE49-F238E27FC236}">
                <a16:creationId xmlns:a16="http://schemas.microsoft.com/office/drawing/2014/main" id="{8F001BA3-823E-AD18-CF95-69A099AC376C}"/>
              </a:ext>
            </a:extLst>
          </p:cNvPr>
          <p:cNvSpPr txBox="1"/>
          <p:nvPr/>
        </p:nvSpPr>
        <p:spPr>
          <a:xfrm>
            <a:off x="4724400" y="3657600"/>
            <a:ext cx="2906675" cy="523220"/>
          </a:xfrm>
          <a:prstGeom prst="rect">
            <a:avLst/>
          </a:prstGeom>
          <a:noFill/>
        </p:spPr>
        <p:txBody>
          <a:bodyPr wrap="square">
            <a:spAutoFit/>
          </a:bodyPr>
          <a:lstStyle/>
          <a:p>
            <a:pPr lvl="0" algn="ctr"/>
            <a: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t>Expert Support. Safety First. Reliability You Can Trust. </a:t>
            </a:r>
            <a:endParaRPr lang="en-US" sz="1400" b="1">
              <a:latin typeface="Calibri" panose="020F0502020204030204" pitchFamily="34" charset="0"/>
              <a:ea typeface="Calibri" panose="020F0502020204030204" pitchFamily="34" charset="0"/>
              <a:cs typeface="Calibri" panose="020F0502020204030204" pitchFamily="34" charset="0"/>
            </a:endParaRPr>
          </a:p>
        </p:txBody>
      </p:sp>
      <p:pic>
        <p:nvPicPr>
          <p:cNvPr id="88" name="Picture 2">
            <a:extLst>
              <a:ext uri="{FF2B5EF4-FFF2-40B4-BE49-F238E27FC236}">
                <a16:creationId xmlns:a16="http://schemas.microsoft.com/office/drawing/2014/main" id="{35B7CD2A-72FE-0FDD-EED3-46B906DE54AA}"/>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9808" r="13454"/>
          <a:stretch>
            <a:fillRect/>
          </a:stretch>
        </p:blipFill>
        <p:spPr bwMode="auto">
          <a:xfrm>
            <a:off x="4590931" y="172490"/>
            <a:ext cx="3220404" cy="2843990"/>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688E1C69-0759-BFDC-2A5D-34FB589AD4E0}"/>
              </a:ext>
            </a:extLst>
          </p:cNvPr>
          <p:cNvGrpSpPr/>
          <p:nvPr/>
        </p:nvGrpSpPr>
        <p:grpSpPr>
          <a:xfrm>
            <a:off x="5956635" y="9394505"/>
            <a:ext cx="1587165" cy="1578295"/>
            <a:chOff x="1370834" y="9092145"/>
            <a:chExt cx="1587165" cy="1578295"/>
          </a:xfrm>
        </p:grpSpPr>
        <p:sp>
          <p:nvSpPr>
            <p:cNvPr id="4" name="Oval 3">
              <a:extLst>
                <a:ext uri="{FF2B5EF4-FFF2-40B4-BE49-F238E27FC236}">
                  <a16:creationId xmlns:a16="http://schemas.microsoft.com/office/drawing/2014/main" id="{2F75B5C4-A73E-BB40-F08F-2244F199C410}"/>
                </a:ext>
              </a:extLst>
            </p:cNvPr>
            <p:cNvSpPr/>
            <p:nvPr/>
          </p:nvSpPr>
          <p:spPr>
            <a:xfrm>
              <a:off x="1370834" y="9092145"/>
              <a:ext cx="1587165" cy="1578295"/>
            </a:xfrm>
            <a:prstGeom prst="ellipse">
              <a:avLst/>
            </a:prstGeom>
            <a:solidFill>
              <a:srgbClr val="D52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31">
              <a:extLst>
                <a:ext uri="{FF2B5EF4-FFF2-40B4-BE49-F238E27FC236}">
                  <a16:creationId xmlns:a16="http://schemas.microsoft.com/office/drawing/2014/main" id="{EB4A580D-B47C-7F5E-3491-33304946C2A4}"/>
                </a:ext>
              </a:extLst>
            </p:cNvPr>
            <p:cNvSpPr txBox="1"/>
            <p:nvPr/>
          </p:nvSpPr>
          <p:spPr>
            <a:xfrm>
              <a:off x="1568786" y="9417206"/>
              <a:ext cx="1191260" cy="197490"/>
            </a:xfrm>
            <a:prstGeom prst="rect">
              <a:avLst/>
            </a:prstGeom>
          </p:spPr>
          <p:txBody>
            <a:bodyPr vert="horz" wrap="square" lIns="0" tIns="12700" rIns="0" bIns="0" rtlCol="0">
              <a:spAutoFit/>
            </a:bodyPr>
            <a:lstStyle/>
            <a:p>
              <a:pPr marL="12700" algn="ctr">
                <a:lnSpc>
                  <a:spcPct val="100000"/>
                </a:lnSpc>
                <a:spcBef>
                  <a:spcPts val="100"/>
                </a:spcBef>
              </a:pPr>
              <a:r>
                <a:rPr lang="en-US" sz="1200" b="1" spc="80">
                  <a:solidFill>
                    <a:srgbClr val="FFFFFF"/>
                  </a:solidFill>
                  <a:latin typeface="Calibri"/>
                  <a:cs typeface="Calibri"/>
                </a:rPr>
                <a:t>tbifederal.com</a:t>
              </a:r>
              <a:endParaRPr sz="1200">
                <a:latin typeface="Calibri"/>
                <a:cs typeface="Calibri"/>
              </a:endParaRPr>
            </a:p>
          </p:txBody>
        </p:sp>
      </p:grpSp>
      <p:sp>
        <p:nvSpPr>
          <p:cNvPr id="19" name="object 75">
            <a:extLst>
              <a:ext uri="{FF2B5EF4-FFF2-40B4-BE49-F238E27FC236}">
                <a16:creationId xmlns:a16="http://schemas.microsoft.com/office/drawing/2014/main" id="{23CFB641-0465-0BD9-AC55-19305309FDE6}"/>
              </a:ext>
            </a:extLst>
          </p:cNvPr>
          <p:cNvSpPr txBox="1"/>
          <p:nvPr/>
        </p:nvSpPr>
        <p:spPr>
          <a:xfrm>
            <a:off x="425636" y="5867400"/>
            <a:ext cx="7041963" cy="2087238"/>
          </a:xfrm>
          <a:prstGeom prst="rect">
            <a:avLst/>
          </a:prstGeom>
        </p:spPr>
        <p:txBody>
          <a:bodyPr vert="horz" wrap="square" lIns="0" tIns="6985" rIns="0" bIns="0" numCol="3" rtlCol="0">
            <a:spAutoFit/>
          </a:bodyPr>
          <a:lstStyle/>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Design Build Services</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Mechanical, Electrical, &amp; Plumbing </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Renovation</a:t>
            </a: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Roofing</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Disaster Recovery</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Heavt Civil Construction</a:t>
            </a: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Repair &amp; Maintenance</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Security Systems </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Snow and Ice Removal </a:t>
            </a:r>
          </a:p>
          <a:p>
            <a:pPr marL="171450" indent="-171450" fontAlgn="base">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p:txBody>
      </p:sp>
      <p:sp>
        <p:nvSpPr>
          <p:cNvPr id="20" name="object 35">
            <a:extLst>
              <a:ext uri="{FF2B5EF4-FFF2-40B4-BE49-F238E27FC236}">
                <a16:creationId xmlns:a16="http://schemas.microsoft.com/office/drawing/2014/main" id="{85E5348C-53FE-808B-8B99-6AB9D44715A5}"/>
              </a:ext>
            </a:extLst>
          </p:cNvPr>
          <p:cNvSpPr txBox="1"/>
          <p:nvPr/>
        </p:nvSpPr>
        <p:spPr>
          <a:xfrm>
            <a:off x="444500" y="5437524"/>
            <a:ext cx="6794500" cy="521233"/>
          </a:xfrm>
          <a:prstGeom prst="rect">
            <a:avLst/>
          </a:prstGeom>
        </p:spPr>
        <p:txBody>
          <a:bodyPr vert="horz" wrap="square" lIns="0" tIns="113665" rIns="0" bIns="0" rtlCol="0">
            <a:spAutoFit/>
          </a:bodyPr>
          <a:lstStyle/>
          <a:p>
            <a:pPr marL="12700">
              <a:lnSpc>
                <a:spcPct val="100000"/>
              </a:lnSpc>
              <a:spcBef>
                <a:spcPts val="895"/>
              </a:spcBef>
            </a:pPr>
            <a:r>
              <a:rPr lang="en-US" sz="1300" b="1" spc="90">
                <a:solidFill>
                  <a:srgbClr val="0B2F48"/>
                </a:solidFill>
                <a:latin typeface="Calibri" panose="020F0502020204030204" pitchFamily="34" charset="0"/>
                <a:ea typeface="Calibri" panose="020F0502020204030204" pitchFamily="34" charset="0"/>
                <a:cs typeface="Calibri" panose="020F0502020204030204" pitchFamily="34" charset="0"/>
              </a:rPr>
              <a:t>CONSTRUCTION SERVICES AND FACILITY MAINTENANCE</a:t>
            </a:r>
          </a:p>
          <a:p>
            <a:pPr marL="12700" marR="5080">
              <a:lnSpc>
                <a:spcPct val="120300"/>
              </a:lnSpc>
              <a:spcBef>
                <a:spcPts val="370"/>
              </a:spcBef>
            </a:pPr>
            <a:r>
              <a:rPr lang="en-US" sz="900" spc="85">
                <a:solidFill>
                  <a:schemeClr val="tx1"/>
                </a:solidFill>
                <a:latin typeface="Calibri"/>
                <a:cs typeface="Calibri"/>
              </a:rPr>
              <a:t> </a:t>
            </a:r>
            <a:endParaRPr sz="900" spc="85">
              <a:solidFill>
                <a:schemeClr val="tx1"/>
              </a:solidFill>
              <a:latin typeface="Calibri"/>
              <a:cs typeface="Calibri"/>
            </a:endParaRPr>
          </a:p>
        </p:txBody>
      </p:sp>
      <p:sp>
        <p:nvSpPr>
          <p:cNvPr id="7" name="object 75">
            <a:extLst>
              <a:ext uri="{FF2B5EF4-FFF2-40B4-BE49-F238E27FC236}">
                <a16:creationId xmlns:a16="http://schemas.microsoft.com/office/drawing/2014/main" id="{031D4615-B262-2C62-B275-4B9A6EA29F5E}"/>
              </a:ext>
            </a:extLst>
          </p:cNvPr>
          <p:cNvSpPr txBox="1"/>
          <p:nvPr/>
        </p:nvSpPr>
        <p:spPr>
          <a:xfrm>
            <a:off x="457199" y="7351368"/>
            <a:ext cx="7010399" cy="1716432"/>
          </a:xfrm>
          <a:prstGeom prst="rect">
            <a:avLst/>
          </a:prstGeom>
        </p:spPr>
        <p:txBody>
          <a:bodyPr vert="horz" wrap="square" lIns="0" tIns="6985" rIns="0" bIns="0" numCol="3" rtlCol="0">
            <a:spAutoFit/>
          </a:bodyPr>
          <a:lstStyle/>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Program, project, and portfolio management support</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Information Technology </a:t>
            </a: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fontAlgn="base">
              <a:spcAft>
                <a:spcPts val="600"/>
              </a:spcAft>
              <a:buClr>
                <a:srgbClr val="D52727"/>
              </a:buCl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fontAlgn="base">
              <a:spcAft>
                <a:spcPts val="600"/>
              </a:spcAft>
              <a:buClr>
                <a:srgbClr val="D52727"/>
              </a:buCl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Security, Surveillance, Recon </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Staffing Services</a:t>
            </a: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Human Resources Services</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Consulting Services</a:t>
            </a:r>
          </a:p>
          <a:p>
            <a:pPr marL="171450" indent="-171450" fontAlgn="base">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p:txBody>
      </p:sp>
      <p:sp>
        <p:nvSpPr>
          <p:cNvPr id="8" name="object 35">
            <a:extLst>
              <a:ext uri="{FF2B5EF4-FFF2-40B4-BE49-F238E27FC236}">
                <a16:creationId xmlns:a16="http://schemas.microsoft.com/office/drawing/2014/main" id="{A95BE8AC-2D60-624E-B3E2-F8B10272B4F9}"/>
              </a:ext>
            </a:extLst>
          </p:cNvPr>
          <p:cNvSpPr txBox="1"/>
          <p:nvPr/>
        </p:nvSpPr>
        <p:spPr>
          <a:xfrm>
            <a:off x="476063" y="6921492"/>
            <a:ext cx="6794500" cy="521233"/>
          </a:xfrm>
          <a:prstGeom prst="rect">
            <a:avLst/>
          </a:prstGeom>
        </p:spPr>
        <p:txBody>
          <a:bodyPr vert="horz" wrap="square" lIns="0" tIns="113665" rIns="0" bIns="0" rtlCol="0">
            <a:spAutoFit/>
          </a:bodyPr>
          <a:lstStyle/>
          <a:p>
            <a:pPr marL="12700">
              <a:lnSpc>
                <a:spcPct val="100000"/>
              </a:lnSpc>
              <a:spcBef>
                <a:spcPts val="895"/>
              </a:spcBef>
            </a:pPr>
            <a:r>
              <a:rPr lang="en-US" sz="1300" b="1" spc="90">
                <a:solidFill>
                  <a:srgbClr val="0B2F48"/>
                </a:solidFill>
                <a:latin typeface="Calibri" panose="020F0502020204030204" pitchFamily="34" charset="0"/>
                <a:ea typeface="Calibri" panose="020F0502020204030204" pitchFamily="34" charset="0"/>
                <a:cs typeface="Calibri" panose="020F0502020204030204" pitchFamily="34" charset="0"/>
              </a:rPr>
              <a:t>PROFESSIONAL SERVICES</a:t>
            </a:r>
          </a:p>
          <a:p>
            <a:pPr marL="12700" marR="5080">
              <a:lnSpc>
                <a:spcPct val="120300"/>
              </a:lnSpc>
              <a:spcBef>
                <a:spcPts val="370"/>
              </a:spcBef>
            </a:pPr>
            <a:r>
              <a:rPr lang="en-US" sz="900" spc="85">
                <a:solidFill>
                  <a:schemeClr val="tx1"/>
                </a:solidFill>
                <a:latin typeface="Calibri"/>
                <a:cs typeface="Calibri"/>
              </a:rPr>
              <a:t> </a:t>
            </a:r>
            <a:endParaRPr sz="900" spc="85">
              <a:solidFill>
                <a:schemeClr val="tx1"/>
              </a:solidFill>
              <a:latin typeface="Calibri"/>
              <a:cs typeface="Calibri"/>
            </a:endParaRPr>
          </a:p>
        </p:txBody>
      </p:sp>
      <p:sp>
        <p:nvSpPr>
          <p:cNvPr id="9" name="object 34">
            <a:extLst>
              <a:ext uri="{FF2B5EF4-FFF2-40B4-BE49-F238E27FC236}">
                <a16:creationId xmlns:a16="http://schemas.microsoft.com/office/drawing/2014/main" id="{F5105744-5043-63E7-1084-47686050A62D}"/>
              </a:ext>
            </a:extLst>
          </p:cNvPr>
          <p:cNvSpPr/>
          <p:nvPr/>
        </p:nvSpPr>
        <p:spPr>
          <a:xfrm>
            <a:off x="0" y="6705600"/>
            <a:ext cx="7772400" cy="196701"/>
          </a:xfrm>
          <a:custGeom>
            <a:avLst/>
            <a:gdLst/>
            <a:ahLst/>
            <a:cxnLst/>
            <a:rect l="l" t="t" r="r" b="b"/>
            <a:pathLst>
              <a:path w="7772400" h="397510">
                <a:moveTo>
                  <a:pt x="0" y="0"/>
                </a:moveTo>
                <a:lnTo>
                  <a:pt x="0" y="397255"/>
                </a:lnTo>
                <a:lnTo>
                  <a:pt x="7772400" y="397255"/>
                </a:lnTo>
                <a:lnTo>
                  <a:pt x="7772400" y="0"/>
                </a:lnTo>
                <a:lnTo>
                  <a:pt x="0" y="0"/>
                </a:lnTo>
                <a:close/>
              </a:path>
            </a:pathLst>
          </a:custGeom>
          <a:solidFill>
            <a:srgbClr val="D52727"/>
          </a:solidFill>
        </p:spPr>
        <p:txBody>
          <a:bodyPr wrap="square" lIns="0" tIns="0" rIns="0" bIns="0" rtlCol="0"/>
          <a:lstStyle/>
          <a:p>
            <a:endParaRPr b="1">
              <a:ln w="22225">
                <a:solidFill>
                  <a:schemeClr val="accent2"/>
                </a:solidFill>
                <a:prstDash val="solid"/>
              </a:ln>
              <a:solidFill>
                <a:schemeClr val="accent2">
                  <a:lumMod val="40000"/>
                  <a:lumOff val="60000"/>
                </a:schemeClr>
              </a:solidFill>
            </a:endParaRPr>
          </a:p>
        </p:txBody>
      </p:sp>
      <p:sp>
        <p:nvSpPr>
          <p:cNvPr id="10" name="object 75">
            <a:extLst>
              <a:ext uri="{FF2B5EF4-FFF2-40B4-BE49-F238E27FC236}">
                <a16:creationId xmlns:a16="http://schemas.microsoft.com/office/drawing/2014/main" id="{7D5C9FC6-885E-07EF-BBB7-AFE745DCFD0F}"/>
              </a:ext>
            </a:extLst>
          </p:cNvPr>
          <p:cNvSpPr txBox="1"/>
          <p:nvPr/>
        </p:nvSpPr>
        <p:spPr>
          <a:xfrm>
            <a:off x="425637" y="8778501"/>
            <a:ext cx="5530998" cy="568745"/>
          </a:xfrm>
          <a:prstGeom prst="rect">
            <a:avLst/>
          </a:prstGeom>
        </p:spPr>
        <p:txBody>
          <a:bodyPr vert="horz" wrap="square" lIns="0" tIns="6985" rIns="0" bIns="0" numCol="2" rtlCol="0">
            <a:spAutoFit/>
          </a:bodyPr>
          <a:lstStyle/>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CONUS AND OCONUS Material Storage Distribution</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Inventory Management</a:t>
            </a:r>
          </a:p>
          <a:p>
            <a:pPr marL="171450" indent="-171450" fontAlgn="base">
              <a:spcAft>
                <a:spcPts val="600"/>
              </a:spcAft>
              <a:buClr>
                <a:srgbClr val="D52727"/>
              </a:buClr>
              <a:buFont typeface="Calibri" panose="020F0502020204030204" pitchFamily="34" charset="0"/>
              <a:buChar char="↗"/>
            </a:pPr>
            <a:r>
              <a:rPr lang="en-US" sz="1050">
                <a:latin typeface="Calibri" panose="020F0502020204030204" pitchFamily="34" charset="0"/>
                <a:ea typeface="Calibri" panose="020F0502020204030204" pitchFamily="34" charset="0"/>
                <a:cs typeface="Calibri" panose="020F0502020204030204" pitchFamily="34" charset="0"/>
              </a:rPr>
              <a:t>Procurement Services</a:t>
            </a:r>
          </a:p>
          <a:p>
            <a:pPr marL="171450" indent="-171450" fontAlgn="base">
              <a:buClr>
                <a:srgbClr val="D52727"/>
              </a:buClr>
              <a:buFont typeface="Calibri" panose="020F0502020204030204" pitchFamily="34" charset="0"/>
              <a:buChar char="↗"/>
            </a:pPr>
            <a:endParaRPr lang="en-US" sz="1050">
              <a:latin typeface="Calibri" panose="020F0502020204030204" pitchFamily="34" charset="0"/>
              <a:ea typeface="Calibri" panose="020F0502020204030204" pitchFamily="34" charset="0"/>
              <a:cs typeface="Calibri" panose="020F0502020204030204" pitchFamily="34" charset="0"/>
            </a:endParaRPr>
          </a:p>
        </p:txBody>
      </p:sp>
      <p:sp>
        <p:nvSpPr>
          <p:cNvPr id="11" name="object 35">
            <a:extLst>
              <a:ext uri="{FF2B5EF4-FFF2-40B4-BE49-F238E27FC236}">
                <a16:creationId xmlns:a16="http://schemas.microsoft.com/office/drawing/2014/main" id="{F50308C0-89D1-8A00-4152-58EF0B8F63AD}"/>
              </a:ext>
            </a:extLst>
          </p:cNvPr>
          <p:cNvSpPr txBox="1"/>
          <p:nvPr/>
        </p:nvSpPr>
        <p:spPr>
          <a:xfrm>
            <a:off x="444500" y="8305800"/>
            <a:ext cx="6794500" cy="314830"/>
          </a:xfrm>
          <a:prstGeom prst="rect">
            <a:avLst/>
          </a:prstGeom>
        </p:spPr>
        <p:txBody>
          <a:bodyPr vert="horz" wrap="square" lIns="0" tIns="113665" rIns="0" bIns="0" rtlCol="0">
            <a:spAutoFit/>
          </a:bodyPr>
          <a:lstStyle/>
          <a:p>
            <a:pPr marL="12700">
              <a:lnSpc>
                <a:spcPct val="100000"/>
              </a:lnSpc>
              <a:spcBef>
                <a:spcPts val="895"/>
              </a:spcBef>
            </a:pPr>
            <a:r>
              <a:rPr lang="en-US" sz="1300" b="1" spc="90">
                <a:solidFill>
                  <a:srgbClr val="0B2F48"/>
                </a:solidFill>
                <a:latin typeface="Calibri" panose="020F0502020204030204" pitchFamily="34" charset="0"/>
                <a:ea typeface="Calibri" panose="020F0502020204030204" pitchFamily="34" charset="0"/>
                <a:cs typeface="Calibri" panose="020F0502020204030204" pitchFamily="34" charset="0"/>
              </a:rPr>
              <a:t>LOGISTICS SERVICES</a:t>
            </a:r>
            <a:endParaRPr lang="en-US" sz="900" b="1" spc="90">
              <a:solidFill>
                <a:srgbClr val="0B2F48"/>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object 34">
            <a:extLst>
              <a:ext uri="{FF2B5EF4-FFF2-40B4-BE49-F238E27FC236}">
                <a16:creationId xmlns:a16="http://schemas.microsoft.com/office/drawing/2014/main" id="{49E78D79-4F9E-7CEE-2367-09B4589DE2FA}"/>
              </a:ext>
            </a:extLst>
          </p:cNvPr>
          <p:cNvSpPr/>
          <p:nvPr/>
        </p:nvSpPr>
        <p:spPr>
          <a:xfrm>
            <a:off x="0" y="8051077"/>
            <a:ext cx="7772400" cy="196701"/>
          </a:xfrm>
          <a:custGeom>
            <a:avLst/>
            <a:gdLst/>
            <a:ahLst/>
            <a:cxnLst/>
            <a:rect l="l" t="t" r="r" b="b"/>
            <a:pathLst>
              <a:path w="7772400" h="397510">
                <a:moveTo>
                  <a:pt x="0" y="0"/>
                </a:moveTo>
                <a:lnTo>
                  <a:pt x="0" y="397255"/>
                </a:lnTo>
                <a:lnTo>
                  <a:pt x="7772400" y="397255"/>
                </a:lnTo>
                <a:lnTo>
                  <a:pt x="7772400" y="0"/>
                </a:lnTo>
                <a:lnTo>
                  <a:pt x="0" y="0"/>
                </a:lnTo>
                <a:close/>
              </a:path>
            </a:pathLst>
          </a:custGeom>
          <a:solidFill>
            <a:srgbClr val="D52727"/>
          </a:solidFill>
        </p:spPr>
        <p:txBody>
          <a:bodyPr wrap="square" lIns="0" tIns="0" rIns="0" bIns="0" rtlCol="0"/>
          <a:lstStyle/>
          <a:p>
            <a:endParaRPr b="1">
              <a:ln w="22225">
                <a:solidFill>
                  <a:schemeClr val="accent2"/>
                </a:solidFill>
                <a:prstDash val="solid"/>
              </a:ln>
              <a:solidFill>
                <a:schemeClr val="accent2">
                  <a:lumMod val="40000"/>
                  <a:lumOff val="60000"/>
                </a:schemeClr>
              </a:solidFill>
            </a:endParaRPr>
          </a:p>
        </p:txBody>
      </p:sp>
      <p:pic>
        <p:nvPicPr>
          <p:cNvPr id="17" name="Graphic 16">
            <a:extLst>
              <a:ext uri="{FF2B5EF4-FFF2-40B4-BE49-F238E27FC236}">
                <a16:creationId xmlns:a16="http://schemas.microsoft.com/office/drawing/2014/main" id="{A14D1EA9-25AE-B80A-583C-DFC9BCFC063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0814" y="396279"/>
            <a:ext cx="4230371" cy="4673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1478904-AEF5-A456-DE32-67DC8685C598}"/>
            </a:ext>
          </a:extLst>
        </p:cNvPr>
        <p:cNvGrpSpPr/>
        <p:nvPr/>
      </p:nvGrpSpPr>
      <p:grpSpPr>
        <a:xfrm>
          <a:off x="0" y="0"/>
          <a:ext cx="0" cy="0"/>
          <a:chOff x="0" y="0"/>
          <a:chExt cx="0" cy="0"/>
        </a:xfrm>
      </p:grpSpPr>
      <p:sp>
        <p:nvSpPr>
          <p:cNvPr id="22" name="object 22">
            <a:extLst>
              <a:ext uri="{FF2B5EF4-FFF2-40B4-BE49-F238E27FC236}">
                <a16:creationId xmlns:a16="http://schemas.microsoft.com/office/drawing/2014/main" id="{C59D1110-3B8D-CAEB-7153-181A427E844C}"/>
              </a:ext>
            </a:extLst>
          </p:cNvPr>
          <p:cNvSpPr/>
          <p:nvPr/>
        </p:nvSpPr>
        <p:spPr>
          <a:xfrm>
            <a:off x="0" y="9398393"/>
            <a:ext cx="7772400" cy="660007"/>
          </a:xfrm>
          <a:custGeom>
            <a:avLst/>
            <a:gdLst/>
            <a:ahLst/>
            <a:cxnLst/>
            <a:rect l="l" t="t" r="r" b="b"/>
            <a:pathLst>
              <a:path w="7772400" h="457200">
                <a:moveTo>
                  <a:pt x="7772400" y="0"/>
                </a:moveTo>
                <a:lnTo>
                  <a:pt x="0" y="0"/>
                </a:lnTo>
                <a:lnTo>
                  <a:pt x="0" y="457200"/>
                </a:lnTo>
                <a:lnTo>
                  <a:pt x="7772400" y="457200"/>
                </a:lnTo>
                <a:lnTo>
                  <a:pt x="7772400" y="0"/>
                </a:lnTo>
                <a:close/>
              </a:path>
            </a:pathLst>
          </a:custGeom>
          <a:solidFill>
            <a:srgbClr val="F5BC4A"/>
          </a:solidFill>
        </p:spPr>
        <p:txBody>
          <a:bodyPr wrap="square" lIns="0" tIns="0" rIns="0" bIns="0" rtlCol="0"/>
          <a:lstStyle/>
          <a:p>
            <a:endParaRPr/>
          </a:p>
        </p:txBody>
      </p:sp>
      <p:sp>
        <p:nvSpPr>
          <p:cNvPr id="23" name="object 23">
            <a:extLst>
              <a:ext uri="{FF2B5EF4-FFF2-40B4-BE49-F238E27FC236}">
                <a16:creationId xmlns:a16="http://schemas.microsoft.com/office/drawing/2014/main" id="{5608C455-B898-241B-8BC3-E3F3A0A089C5}"/>
              </a:ext>
            </a:extLst>
          </p:cNvPr>
          <p:cNvSpPr txBox="1"/>
          <p:nvPr/>
        </p:nvSpPr>
        <p:spPr>
          <a:xfrm>
            <a:off x="438052" y="9661599"/>
            <a:ext cx="2076547" cy="333425"/>
          </a:xfrm>
          <a:prstGeom prst="rect">
            <a:avLst/>
          </a:prstGeom>
        </p:spPr>
        <p:txBody>
          <a:bodyPr vert="horz" wrap="square" lIns="0" tIns="12700" rIns="0" bIns="0" rtlCol="0">
            <a:spAutoFit/>
          </a:bodyPr>
          <a:lstStyle/>
          <a:p>
            <a:pPr marL="12700">
              <a:lnSpc>
                <a:spcPct val="100000"/>
              </a:lnSpc>
              <a:spcBef>
                <a:spcPts val="100"/>
              </a:spcBef>
            </a:pPr>
            <a:r>
              <a:rPr lang="en-US" sz="1000" b="1" spc="80">
                <a:solidFill>
                  <a:srgbClr val="0B2F48"/>
                </a:solidFill>
                <a:latin typeface="Calibri"/>
                <a:cs typeface="Calibri"/>
              </a:rPr>
              <a:t>TUNICA-BILOXI SERVICES</a:t>
            </a:r>
          </a:p>
          <a:p>
            <a:pPr marL="12700">
              <a:lnSpc>
                <a:spcPct val="100000"/>
              </a:lnSpc>
              <a:spcBef>
                <a:spcPts val="100"/>
              </a:spcBef>
            </a:pPr>
            <a:r>
              <a:rPr sz="1000" b="1" spc="80">
                <a:solidFill>
                  <a:srgbClr val="0B2F48"/>
                </a:solidFill>
                <a:latin typeface="Calibri"/>
                <a:cs typeface="Calibri"/>
              </a:rPr>
              <a:t>CORPORATE</a:t>
            </a:r>
            <a:r>
              <a:rPr sz="1000" b="1" spc="140">
                <a:solidFill>
                  <a:srgbClr val="0B2F48"/>
                </a:solidFill>
                <a:latin typeface="Calibri"/>
                <a:cs typeface="Calibri"/>
              </a:rPr>
              <a:t> </a:t>
            </a:r>
            <a:r>
              <a:rPr sz="1000" b="1" spc="60">
                <a:solidFill>
                  <a:srgbClr val="0B2F48"/>
                </a:solidFill>
                <a:latin typeface="Calibri"/>
                <a:cs typeface="Calibri"/>
              </a:rPr>
              <a:t>OVERVIEW</a:t>
            </a:r>
            <a:endParaRPr sz="1000">
              <a:solidFill>
                <a:srgbClr val="0B2F48"/>
              </a:solidFill>
              <a:latin typeface="Calibri"/>
              <a:cs typeface="Calibri"/>
            </a:endParaRPr>
          </a:p>
        </p:txBody>
      </p:sp>
      <p:sp>
        <p:nvSpPr>
          <p:cNvPr id="26" name="object 26">
            <a:extLst>
              <a:ext uri="{FF2B5EF4-FFF2-40B4-BE49-F238E27FC236}">
                <a16:creationId xmlns:a16="http://schemas.microsoft.com/office/drawing/2014/main" id="{812B6F61-550E-C550-0D52-937C328D2343}"/>
              </a:ext>
            </a:extLst>
          </p:cNvPr>
          <p:cNvSpPr/>
          <p:nvPr/>
        </p:nvSpPr>
        <p:spPr>
          <a:xfrm>
            <a:off x="0" y="1262989"/>
            <a:ext cx="7772400" cy="388620"/>
          </a:xfrm>
          <a:custGeom>
            <a:avLst/>
            <a:gdLst/>
            <a:ahLst/>
            <a:cxnLst/>
            <a:rect l="l" t="t" r="r" b="b"/>
            <a:pathLst>
              <a:path w="7772400" h="388619">
                <a:moveTo>
                  <a:pt x="0" y="388429"/>
                </a:moveTo>
                <a:lnTo>
                  <a:pt x="7772400" y="388429"/>
                </a:lnTo>
                <a:lnTo>
                  <a:pt x="7772400" y="0"/>
                </a:lnTo>
                <a:lnTo>
                  <a:pt x="0" y="0"/>
                </a:lnTo>
                <a:lnTo>
                  <a:pt x="0" y="388429"/>
                </a:lnTo>
                <a:close/>
              </a:path>
            </a:pathLst>
          </a:custGeom>
          <a:solidFill>
            <a:srgbClr val="0B2F48"/>
          </a:solidFill>
        </p:spPr>
        <p:txBody>
          <a:bodyPr wrap="square" lIns="0" tIns="0" rIns="0" bIns="0" rtlCol="0"/>
          <a:lstStyle/>
          <a:p>
            <a:endParaRPr/>
          </a:p>
        </p:txBody>
      </p:sp>
      <p:sp>
        <p:nvSpPr>
          <p:cNvPr id="27" name="object 27">
            <a:extLst>
              <a:ext uri="{FF2B5EF4-FFF2-40B4-BE49-F238E27FC236}">
                <a16:creationId xmlns:a16="http://schemas.microsoft.com/office/drawing/2014/main" id="{D79278CD-324E-A75D-B655-98A0AD94FC9E}"/>
              </a:ext>
            </a:extLst>
          </p:cNvPr>
          <p:cNvSpPr/>
          <p:nvPr/>
        </p:nvSpPr>
        <p:spPr>
          <a:xfrm>
            <a:off x="0" y="1651419"/>
            <a:ext cx="7772400" cy="91440"/>
          </a:xfrm>
          <a:custGeom>
            <a:avLst/>
            <a:gdLst/>
            <a:ahLst/>
            <a:cxnLst/>
            <a:rect l="l" t="t" r="r" b="b"/>
            <a:pathLst>
              <a:path w="7772400" h="91439">
                <a:moveTo>
                  <a:pt x="7772400" y="0"/>
                </a:moveTo>
                <a:lnTo>
                  <a:pt x="0" y="0"/>
                </a:lnTo>
                <a:lnTo>
                  <a:pt x="0" y="91440"/>
                </a:lnTo>
                <a:lnTo>
                  <a:pt x="7772400" y="91440"/>
                </a:lnTo>
                <a:lnTo>
                  <a:pt x="7772400" y="0"/>
                </a:lnTo>
                <a:close/>
              </a:path>
            </a:pathLst>
          </a:custGeom>
          <a:solidFill>
            <a:srgbClr val="EBE2B9"/>
          </a:solidFill>
        </p:spPr>
        <p:txBody>
          <a:bodyPr wrap="square" lIns="0" tIns="0" rIns="0" bIns="0" rtlCol="0"/>
          <a:lstStyle/>
          <a:p>
            <a:endParaRPr/>
          </a:p>
        </p:txBody>
      </p:sp>
      <p:sp>
        <p:nvSpPr>
          <p:cNvPr id="28" name="object 28">
            <a:extLst>
              <a:ext uri="{FF2B5EF4-FFF2-40B4-BE49-F238E27FC236}">
                <a16:creationId xmlns:a16="http://schemas.microsoft.com/office/drawing/2014/main" id="{B2F92DDA-ADC1-63D1-57C8-9AA546259DD8}"/>
              </a:ext>
            </a:extLst>
          </p:cNvPr>
          <p:cNvSpPr/>
          <p:nvPr/>
        </p:nvSpPr>
        <p:spPr>
          <a:xfrm>
            <a:off x="0" y="5844378"/>
            <a:ext cx="7772400" cy="3736350"/>
          </a:xfrm>
          <a:custGeom>
            <a:avLst/>
            <a:gdLst/>
            <a:ahLst/>
            <a:cxnLst/>
            <a:rect l="l" t="t" r="r" b="b"/>
            <a:pathLst>
              <a:path w="7772400" h="2201545">
                <a:moveTo>
                  <a:pt x="0" y="0"/>
                </a:moveTo>
                <a:lnTo>
                  <a:pt x="0" y="2201164"/>
                </a:lnTo>
                <a:lnTo>
                  <a:pt x="7772400" y="2201164"/>
                </a:lnTo>
                <a:lnTo>
                  <a:pt x="7772400" y="0"/>
                </a:lnTo>
                <a:lnTo>
                  <a:pt x="0" y="0"/>
                </a:lnTo>
                <a:close/>
              </a:path>
            </a:pathLst>
          </a:custGeom>
          <a:solidFill>
            <a:srgbClr val="EBE2B9"/>
          </a:solidFill>
        </p:spPr>
        <p:txBody>
          <a:bodyPr wrap="square" lIns="0" tIns="0" rIns="0" bIns="0" rtlCol="0"/>
          <a:lstStyle/>
          <a:p>
            <a:endParaRPr/>
          </a:p>
        </p:txBody>
      </p:sp>
      <p:sp>
        <p:nvSpPr>
          <p:cNvPr id="33" name="object 33">
            <a:extLst>
              <a:ext uri="{FF2B5EF4-FFF2-40B4-BE49-F238E27FC236}">
                <a16:creationId xmlns:a16="http://schemas.microsoft.com/office/drawing/2014/main" id="{736E0D7B-BAFB-4613-CC08-FB7A94BADCF5}"/>
              </a:ext>
            </a:extLst>
          </p:cNvPr>
          <p:cNvSpPr/>
          <p:nvPr/>
        </p:nvSpPr>
        <p:spPr>
          <a:xfrm>
            <a:off x="0" y="5854058"/>
            <a:ext cx="7772400" cy="1477115"/>
          </a:xfrm>
          <a:custGeom>
            <a:avLst/>
            <a:gdLst/>
            <a:ahLst/>
            <a:cxnLst/>
            <a:rect l="l" t="t" r="r" b="b"/>
            <a:pathLst>
              <a:path w="7772400" h="2118359">
                <a:moveTo>
                  <a:pt x="0" y="2117852"/>
                </a:moveTo>
                <a:lnTo>
                  <a:pt x="7772400" y="2117852"/>
                </a:lnTo>
                <a:lnTo>
                  <a:pt x="7772400" y="0"/>
                </a:lnTo>
                <a:lnTo>
                  <a:pt x="0" y="0"/>
                </a:lnTo>
                <a:lnTo>
                  <a:pt x="0" y="2117852"/>
                </a:lnTo>
                <a:close/>
              </a:path>
            </a:pathLst>
          </a:custGeom>
          <a:solidFill>
            <a:srgbClr val="EBE2B9"/>
          </a:solidFill>
        </p:spPr>
        <p:txBody>
          <a:bodyPr wrap="square" lIns="0" tIns="0" rIns="0" bIns="0" rtlCol="0"/>
          <a:lstStyle/>
          <a:p>
            <a:endParaRPr b="1">
              <a:ln w="22225">
                <a:solidFill>
                  <a:schemeClr val="accent2"/>
                </a:solidFill>
                <a:prstDash val="solid"/>
              </a:ln>
              <a:solidFill>
                <a:schemeClr val="accent2">
                  <a:lumMod val="40000"/>
                  <a:lumOff val="60000"/>
                </a:schemeClr>
              </a:solidFill>
            </a:endParaRPr>
          </a:p>
        </p:txBody>
      </p:sp>
      <p:sp>
        <p:nvSpPr>
          <p:cNvPr id="2" name="object 28">
            <a:extLst>
              <a:ext uri="{FF2B5EF4-FFF2-40B4-BE49-F238E27FC236}">
                <a16:creationId xmlns:a16="http://schemas.microsoft.com/office/drawing/2014/main" id="{612391B6-24C0-3BF0-F063-69DAC91B0886}"/>
              </a:ext>
            </a:extLst>
          </p:cNvPr>
          <p:cNvSpPr/>
          <p:nvPr/>
        </p:nvSpPr>
        <p:spPr>
          <a:xfrm>
            <a:off x="0" y="1704649"/>
            <a:ext cx="7772400" cy="3254569"/>
          </a:xfrm>
          <a:custGeom>
            <a:avLst/>
            <a:gdLst/>
            <a:ahLst/>
            <a:cxnLst/>
            <a:rect l="l" t="t" r="r" b="b"/>
            <a:pathLst>
              <a:path w="7772400" h="2201545">
                <a:moveTo>
                  <a:pt x="0" y="0"/>
                </a:moveTo>
                <a:lnTo>
                  <a:pt x="0" y="2201164"/>
                </a:lnTo>
                <a:lnTo>
                  <a:pt x="7772400" y="2201164"/>
                </a:lnTo>
                <a:lnTo>
                  <a:pt x="7772400" y="0"/>
                </a:lnTo>
                <a:lnTo>
                  <a:pt x="0" y="0"/>
                </a:lnTo>
                <a:close/>
              </a:path>
            </a:pathLst>
          </a:custGeom>
          <a:solidFill>
            <a:srgbClr val="EBE2B9"/>
          </a:solidFill>
        </p:spPr>
        <p:txBody>
          <a:bodyPr wrap="square" lIns="0" tIns="0" rIns="0" bIns="0" rtlCol="0"/>
          <a:lstStyle/>
          <a:p>
            <a:endParaRPr/>
          </a:p>
        </p:txBody>
      </p:sp>
      <p:sp>
        <p:nvSpPr>
          <p:cNvPr id="20" name="object 35">
            <a:extLst>
              <a:ext uri="{FF2B5EF4-FFF2-40B4-BE49-F238E27FC236}">
                <a16:creationId xmlns:a16="http://schemas.microsoft.com/office/drawing/2014/main" id="{D85167FA-E845-68B6-3150-283462B728E9}"/>
              </a:ext>
            </a:extLst>
          </p:cNvPr>
          <p:cNvSpPr txBox="1"/>
          <p:nvPr/>
        </p:nvSpPr>
        <p:spPr>
          <a:xfrm>
            <a:off x="444500" y="1715624"/>
            <a:ext cx="6794500" cy="902876"/>
          </a:xfrm>
          <a:prstGeom prst="rect">
            <a:avLst/>
          </a:prstGeom>
        </p:spPr>
        <p:txBody>
          <a:bodyPr vert="horz" wrap="square" lIns="0" tIns="113665" rIns="0" bIns="0" rtlCol="0">
            <a:spAutoFit/>
          </a:bodyPr>
          <a:lstStyle/>
          <a:p>
            <a:pPr marR="5080" fontAlgn="base">
              <a:lnSpc>
                <a:spcPct val="120300"/>
              </a:lnSpc>
              <a:spcBef>
                <a:spcPts val="895"/>
              </a:spcBef>
              <a:buClr>
                <a:srgbClr val="D52727"/>
              </a:buClr>
            </a:pPr>
            <a:r>
              <a:rPr lang="en-US" sz="1050">
                <a:solidFill>
                  <a:schemeClr val="tx1"/>
                </a:solidFill>
                <a:latin typeface="Calibri" panose="020F0502020204030204" pitchFamily="34" charset="0"/>
                <a:ea typeface="Calibri" panose="020F0502020204030204" pitchFamily="34" charset="0"/>
                <a:cs typeface="Calibri" panose="020F0502020204030204" pitchFamily="34" charset="0"/>
              </a:rPr>
              <a:t>Tunica-Biloxi Services has several active joint ventures that offer cost efficient and innovative solutions, allowing TBS to expand our partnerships to include the knowledge and expertise of other industry leaders while ensuring higher quality services and broader opportunities to support our federal clients. </a:t>
            </a:r>
            <a:endParaRPr sz="105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marR="5080">
              <a:lnSpc>
                <a:spcPct val="120300"/>
              </a:lnSpc>
              <a:spcBef>
                <a:spcPts val="370"/>
              </a:spcBef>
            </a:pPr>
            <a:r>
              <a:rPr lang="en-US" sz="900" spc="85">
                <a:solidFill>
                  <a:schemeClr val="tx1"/>
                </a:solidFill>
                <a:latin typeface="Calibri"/>
                <a:cs typeface="Calibri"/>
              </a:rPr>
              <a:t> </a:t>
            </a:r>
            <a:endParaRPr sz="900" spc="85">
              <a:solidFill>
                <a:schemeClr val="tx1"/>
              </a:solidFill>
              <a:latin typeface="Calibri"/>
              <a:cs typeface="Calibri"/>
            </a:endParaRPr>
          </a:p>
        </p:txBody>
      </p:sp>
      <p:sp>
        <p:nvSpPr>
          <p:cNvPr id="29" name="Rectangle 28">
            <a:extLst>
              <a:ext uri="{FF2B5EF4-FFF2-40B4-BE49-F238E27FC236}">
                <a16:creationId xmlns:a16="http://schemas.microsoft.com/office/drawing/2014/main" id="{8FF30D17-0FE6-9BE4-29B0-75EF1E6CE097}"/>
              </a:ext>
            </a:extLst>
          </p:cNvPr>
          <p:cNvSpPr/>
          <p:nvPr/>
        </p:nvSpPr>
        <p:spPr>
          <a:xfrm>
            <a:off x="0" y="2504124"/>
            <a:ext cx="7772400" cy="33265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bject 35">
            <a:extLst>
              <a:ext uri="{FF2B5EF4-FFF2-40B4-BE49-F238E27FC236}">
                <a16:creationId xmlns:a16="http://schemas.microsoft.com/office/drawing/2014/main" id="{3AB6BA9E-7167-868E-9845-990157C3A3CC}"/>
              </a:ext>
            </a:extLst>
          </p:cNvPr>
          <p:cNvSpPr txBox="1"/>
          <p:nvPr/>
        </p:nvSpPr>
        <p:spPr>
          <a:xfrm>
            <a:off x="304800" y="3848733"/>
            <a:ext cx="2202925" cy="1713867"/>
          </a:xfrm>
          <a:prstGeom prst="rect">
            <a:avLst/>
          </a:prstGeom>
        </p:spPr>
        <p:txBody>
          <a:bodyPr vert="horz" wrap="square" lIns="0" tIns="113665" rIns="0" bIns="0" rtlCol="0">
            <a:spAutoFit/>
          </a:bodyPr>
          <a:lstStyle/>
          <a:p>
            <a:pPr marL="12700" algn="ctr">
              <a:lnSpc>
                <a:spcPct val="100000"/>
              </a:lnSpc>
              <a:spcBef>
                <a:spcPts val="895"/>
              </a:spcBef>
            </a:pPr>
            <a:r>
              <a:rPr lang="en-US" sz="1300" b="1" spc="90">
                <a:solidFill>
                  <a:srgbClr val="0B2F48"/>
                </a:solidFill>
                <a:latin typeface="Calibri" panose="020F0502020204030204" pitchFamily="34" charset="0"/>
                <a:ea typeface="Calibri" panose="020F0502020204030204" pitchFamily="34" charset="0"/>
                <a:cs typeface="Calibri" panose="020F0502020204030204" pitchFamily="34" charset="0"/>
              </a:rPr>
              <a:t>TUNICA-BILOXI LEMOINE JV</a:t>
            </a:r>
          </a:p>
          <a:p>
            <a:pPr marL="12700" algn="ctr">
              <a:lnSpc>
                <a:spcPct val="100000"/>
              </a:lnSpc>
              <a:spcBef>
                <a:spcPts val="895"/>
              </a:spcBef>
            </a:pPr>
            <a:r>
              <a:rPr lang="en-US" sz="1050">
                <a:solidFill>
                  <a:schemeClr val="tx1"/>
                </a:solidFill>
                <a:latin typeface="Calibri" panose="020F0502020204030204" pitchFamily="34" charset="0"/>
                <a:ea typeface="Calibri" panose="020F0502020204030204" pitchFamily="34" charset="0"/>
                <a:cs typeface="Calibri" panose="020F0502020204030204" pitchFamily="34" charset="0"/>
              </a:rPr>
              <a:t>Provides expert Infrastructure to Building Construction, Disaster Response and Recovery, and comprehensive Project and Program Services</a:t>
            </a:r>
          </a:p>
          <a:p>
            <a:pPr marL="12700">
              <a:lnSpc>
                <a:spcPct val="100000"/>
              </a:lnSpc>
              <a:spcBef>
                <a:spcPts val="895"/>
              </a:spcBef>
            </a:pPr>
            <a:endParaRPr lang="en-US" sz="1000" spc="9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marR="5080">
              <a:lnSpc>
                <a:spcPct val="120300"/>
              </a:lnSpc>
              <a:spcBef>
                <a:spcPts val="370"/>
              </a:spcBef>
            </a:pPr>
            <a:r>
              <a:rPr lang="en-US" sz="900" spc="85">
                <a:solidFill>
                  <a:schemeClr val="tx1"/>
                </a:solidFill>
                <a:latin typeface="Calibri"/>
                <a:cs typeface="Calibri"/>
              </a:rPr>
              <a:t> </a:t>
            </a:r>
            <a:endParaRPr sz="900" spc="85">
              <a:solidFill>
                <a:schemeClr val="tx1"/>
              </a:solidFill>
              <a:latin typeface="Calibri"/>
              <a:cs typeface="Calibri"/>
            </a:endParaRPr>
          </a:p>
        </p:txBody>
      </p:sp>
      <p:sp>
        <p:nvSpPr>
          <p:cNvPr id="12" name="object 36">
            <a:extLst>
              <a:ext uri="{FF2B5EF4-FFF2-40B4-BE49-F238E27FC236}">
                <a16:creationId xmlns:a16="http://schemas.microsoft.com/office/drawing/2014/main" id="{0D6A3177-F4A7-F009-43B7-6C26BB7EDC9A}"/>
              </a:ext>
            </a:extLst>
          </p:cNvPr>
          <p:cNvSpPr txBox="1"/>
          <p:nvPr/>
        </p:nvSpPr>
        <p:spPr>
          <a:xfrm>
            <a:off x="444500" y="1295400"/>
            <a:ext cx="1841500" cy="280846"/>
          </a:xfrm>
          <a:prstGeom prst="rect">
            <a:avLst/>
          </a:prstGeom>
        </p:spPr>
        <p:txBody>
          <a:bodyPr vert="horz" wrap="square" lIns="0" tIns="11430" rIns="0" bIns="0" rtlCol="0">
            <a:spAutoFit/>
          </a:bodyPr>
          <a:lstStyle/>
          <a:p>
            <a:pPr marL="12700">
              <a:lnSpc>
                <a:spcPct val="100000"/>
              </a:lnSpc>
              <a:spcBef>
                <a:spcPts val="90"/>
              </a:spcBef>
            </a:pPr>
            <a:r>
              <a:rPr lang="en-US" sz="1750" b="1" spc="114">
                <a:solidFill>
                  <a:srgbClr val="FFFFFF"/>
                </a:solidFill>
                <a:latin typeface="Calibri"/>
                <a:cs typeface="Calibri"/>
              </a:rPr>
              <a:t>JOINT VENTURES</a:t>
            </a:r>
            <a:endParaRPr sz="1750">
              <a:latin typeface="Calibri"/>
              <a:cs typeface="Calibri"/>
            </a:endParaRPr>
          </a:p>
        </p:txBody>
      </p:sp>
      <p:sp>
        <p:nvSpPr>
          <p:cNvPr id="13" name="object 35">
            <a:extLst>
              <a:ext uri="{FF2B5EF4-FFF2-40B4-BE49-F238E27FC236}">
                <a16:creationId xmlns:a16="http://schemas.microsoft.com/office/drawing/2014/main" id="{B31D4D25-68C5-0AC9-B66C-F6CA42D3DF18}"/>
              </a:ext>
            </a:extLst>
          </p:cNvPr>
          <p:cNvSpPr txBox="1"/>
          <p:nvPr/>
        </p:nvSpPr>
        <p:spPr>
          <a:xfrm>
            <a:off x="2749994" y="3848733"/>
            <a:ext cx="2085850" cy="1375313"/>
          </a:xfrm>
          <a:prstGeom prst="rect">
            <a:avLst/>
          </a:prstGeom>
        </p:spPr>
        <p:txBody>
          <a:bodyPr vert="horz" wrap="square" lIns="0" tIns="113665" rIns="0" bIns="0" rtlCol="0">
            <a:spAutoFit/>
          </a:bodyPr>
          <a:lstStyle/>
          <a:p>
            <a:pPr marL="12700" algn="ctr">
              <a:lnSpc>
                <a:spcPct val="100000"/>
              </a:lnSpc>
              <a:spcBef>
                <a:spcPts val="895"/>
              </a:spcBef>
            </a:pPr>
            <a:r>
              <a:rPr lang="en-US" sz="1300" b="1" spc="90">
                <a:solidFill>
                  <a:srgbClr val="0B2F48"/>
                </a:solidFill>
                <a:latin typeface="Calibri" panose="020F0502020204030204" pitchFamily="34" charset="0"/>
                <a:ea typeface="Calibri" panose="020F0502020204030204" pitchFamily="34" charset="0"/>
                <a:cs typeface="Calibri" panose="020F0502020204030204" pitchFamily="34" charset="0"/>
              </a:rPr>
              <a:t>TUNICA-BILOXI JSTAR JV</a:t>
            </a:r>
          </a:p>
          <a:p>
            <a:pPr marL="12700" algn="ctr">
              <a:spcBef>
                <a:spcPts val="895"/>
              </a:spcBef>
            </a:pPr>
            <a:r>
              <a:rPr lang="en-US" sz="1050">
                <a:solidFill>
                  <a:schemeClr val="tx1"/>
                </a:solidFill>
                <a:latin typeface="Calibri" panose="020F0502020204030204" pitchFamily="34" charset="0"/>
                <a:ea typeface="Calibri" panose="020F0502020204030204" pitchFamily="34" charset="0"/>
                <a:cs typeface="Calibri" panose="020F0502020204030204" pitchFamily="34" charset="0"/>
              </a:rPr>
              <a:t>Delivers high-quality general construction services to federal, state, and local agencies.</a:t>
            </a:r>
          </a:p>
          <a:p>
            <a:pPr marL="12700">
              <a:lnSpc>
                <a:spcPct val="100000"/>
              </a:lnSpc>
              <a:spcBef>
                <a:spcPts val="895"/>
              </a:spcBef>
            </a:pPr>
            <a:endParaRPr lang="en-US" sz="900" b="1" spc="90">
              <a:solidFill>
                <a:srgbClr val="0B2F48"/>
              </a:solidFill>
              <a:latin typeface="Calibri" panose="020F0502020204030204" pitchFamily="34" charset="0"/>
              <a:ea typeface="Calibri" panose="020F0502020204030204" pitchFamily="34" charset="0"/>
              <a:cs typeface="Calibri" panose="020F0502020204030204" pitchFamily="34" charset="0"/>
            </a:endParaRPr>
          </a:p>
          <a:p>
            <a:pPr marL="12700" marR="5080">
              <a:lnSpc>
                <a:spcPct val="120300"/>
              </a:lnSpc>
              <a:spcBef>
                <a:spcPts val="370"/>
              </a:spcBef>
            </a:pPr>
            <a:r>
              <a:rPr lang="en-US" sz="900" spc="85">
                <a:solidFill>
                  <a:schemeClr val="tx1"/>
                </a:solidFill>
                <a:latin typeface="Calibri"/>
                <a:cs typeface="Calibri"/>
              </a:rPr>
              <a:t> </a:t>
            </a:r>
            <a:endParaRPr sz="900" spc="85">
              <a:solidFill>
                <a:schemeClr val="tx1"/>
              </a:solidFill>
              <a:latin typeface="Calibri"/>
              <a:cs typeface="Calibri"/>
            </a:endParaRPr>
          </a:p>
        </p:txBody>
      </p:sp>
      <p:sp>
        <p:nvSpPr>
          <p:cNvPr id="14" name="object 35">
            <a:extLst>
              <a:ext uri="{FF2B5EF4-FFF2-40B4-BE49-F238E27FC236}">
                <a16:creationId xmlns:a16="http://schemas.microsoft.com/office/drawing/2014/main" id="{858AD4BD-6B46-B85E-7D08-BE650E40AF22}"/>
              </a:ext>
            </a:extLst>
          </p:cNvPr>
          <p:cNvSpPr txBox="1"/>
          <p:nvPr/>
        </p:nvSpPr>
        <p:spPr>
          <a:xfrm>
            <a:off x="5078112" y="3848733"/>
            <a:ext cx="2379319" cy="1536896"/>
          </a:xfrm>
          <a:prstGeom prst="rect">
            <a:avLst/>
          </a:prstGeom>
        </p:spPr>
        <p:txBody>
          <a:bodyPr vert="horz" wrap="square" lIns="0" tIns="113665" rIns="0" bIns="0" rtlCol="0">
            <a:spAutoFit/>
          </a:bodyPr>
          <a:lstStyle/>
          <a:p>
            <a:pPr marL="12700" algn="ctr">
              <a:lnSpc>
                <a:spcPct val="100000"/>
              </a:lnSpc>
              <a:spcBef>
                <a:spcPts val="895"/>
              </a:spcBef>
            </a:pPr>
            <a:r>
              <a:rPr lang="en-US" sz="1300" b="1" spc="90">
                <a:solidFill>
                  <a:srgbClr val="0B2F48"/>
                </a:solidFill>
                <a:latin typeface="Calibri" panose="020F0502020204030204" pitchFamily="34" charset="0"/>
                <a:ea typeface="Calibri" panose="020F0502020204030204" pitchFamily="34" charset="0"/>
                <a:cs typeface="Calibri" panose="020F0502020204030204" pitchFamily="34" charset="0"/>
              </a:rPr>
              <a:t>TUNICA-BILOXI GOVSTRIVE JV</a:t>
            </a:r>
          </a:p>
          <a:p>
            <a:pPr marL="12700" algn="ctr">
              <a:spcBef>
                <a:spcPts val="895"/>
              </a:spcBef>
            </a:pPr>
            <a:r>
              <a:rPr lang="en-US" sz="1050">
                <a:solidFill>
                  <a:schemeClr val="tx1"/>
                </a:solidFill>
                <a:latin typeface="Calibri" panose="020F0502020204030204" pitchFamily="34" charset="0"/>
                <a:ea typeface="Calibri" panose="020F0502020204030204" pitchFamily="34" charset="0"/>
                <a:cs typeface="Calibri" panose="020F0502020204030204" pitchFamily="34" charset="0"/>
              </a:rPr>
              <a:t>Industry leader delivering unmatched, best-in-class HR Support, Call Center, and Professional Service to federal</a:t>
            </a:r>
            <a:br>
              <a:rPr lang="en-US" sz="105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1050">
                <a:solidFill>
                  <a:schemeClr val="tx1"/>
                </a:solidFill>
                <a:latin typeface="Calibri" panose="020F0502020204030204" pitchFamily="34" charset="0"/>
                <a:ea typeface="Calibri" panose="020F0502020204030204" pitchFamily="34" charset="0"/>
                <a:cs typeface="Calibri" panose="020F0502020204030204" pitchFamily="34" charset="0"/>
              </a:rPr>
              <a:t>organizations.</a:t>
            </a:r>
          </a:p>
          <a:p>
            <a:pPr marL="12700">
              <a:lnSpc>
                <a:spcPct val="100000"/>
              </a:lnSpc>
              <a:spcBef>
                <a:spcPts val="895"/>
              </a:spcBef>
            </a:pPr>
            <a:endParaRPr lang="en-US" sz="900" b="1" spc="90">
              <a:solidFill>
                <a:srgbClr val="0B2F48"/>
              </a:solidFill>
              <a:latin typeface="Calibri" panose="020F0502020204030204" pitchFamily="34" charset="0"/>
              <a:ea typeface="Calibri" panose="020F0502020204030204" pitchFamily="34" charset="0"/>
              <a:cs typeface="Calibri" panose="020F0502020204030204" pitchFamily="34" charset="0"/>
            </a:endParaRPr>
          </a:p>
          <a:p>
            <a:pPr marL="12700" marR="5080">
              <a:lnSpc>
                <a:spcPct val="120300"/>
              </a:lnSpc>
              <a:spcBef>
                <a:spcPts val="370"/>
              </a:spcBef>
            </a:pPr>
            <a:r>
              <a:rPr lang="en-US" sz="900" spc="85">
                <a:solidFill>
                  <a:schemeClr val="tx1"/>
                </a:solidFill>
                <a:latin typeface="Calibri"/>
                <a:cs typeface="Calibri"/>
              </a:rPr>
              <a:t> </a:t>
            </a:r>
            <a:endParaRPr sz="900" spc="85">
              <a:solidFill>
                <a:schemeClr val="tx1"/>
              </a:solidFill>
              <a:latin typeface="Calibri"/>
              <a:cs typeface="Calibri"/>
            </a:endParaRPr>
          </a:p>
        </p:txBody>
      </p:sp>
      <p:pic>
        <p:nvPicPr>
          <p:cNvPr id="17" name="Picture 16">
            <a:extLst>
              <a:ext uri="{FF2B5EF4-FFF2-40B4-BE49-F238E27FC236}">
                <a16:creationId xmlns:a16="http://schemas.microsoft.com/office/drawing/2014/main" id="{3A11700B-AA6B-2592-9799-D46F81A2F574}"/>
              </a:ext>
            </a:extLst>
          </p:cNvPr>
          <p:cNvPicPr>
            <a:picLocks noChangeAspect="1"/>
          </p:cNvPicPr>
          <p:nvPr/>
        </p:nvPicPr>
        <p:blipFill>
          <a:blip r:embed="rId3"/>
          <a:stretch>
            <a:fillRect/>
          </a:stretch>
        </p:blipFill>
        <p:spPr>
          <a:xfrm>
            <a:off x="460558" y="2870950"/>
            <a:ext cx="1647075" cy="899387"/>
          </a:xfrm>
          <a:prstGeom prst="rect">
            <a:avLst/>
          </a:prstGeom>
        </p:spPr>
      </p:pic>
      <p:pic>
        <p:nvPicPr>
          <p:cNvPr id="21" name="Picture 4" descr="J Star Enterprises, Inc.">
            <a:extLst>
              <a:ext uri="{FF2B5EF4-FFF2-40B4-BE49-F238E27FC236}">
                <a16:creationId xmlns:a16="http://schemas.microsoft.com/office/drawing/2014/main" id="{F3EABD15-0613-82F0-4E11-5699487634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4784" y="2769358"/>
            <a:ext cx="1054100" cy="1054100"/>
          </a:xfrm>
          <a:prstGeom prst="rect">
            <a:avLst/>
          </a:prstGeom>
          <a:noFill/>
          <a:extLst>
            <a:ext uri="{909E8E84-426E-40DD-AFC4-6F175D3DCCD1}">
              <a14:hiddenFill xmlns:a14="http://schemas.microsoft.com/office/drawing/2010/main">
                <a:solidFill>
                  <a:srgbClr val="FFFFFF"/>
                </a:solidFill>
              </a14:hiddenFill>
            </a:ext>
          </a:extLst>
        </p:spPr>
      </p:pic>
      <p:pic>
        <p:nvPicPr>
          <p:cNvPr id="25" name="Drawing 0">
            <a:extLst>
              <a:ext uri="{FF2B5EF4-FFF2-40B4-BE49-F238E27FC236}">
                <a16:creationId xmlns:a16="http://schemas.microsoft.com/office/drawing/2014/main" id="{436248B5-D7FB-5428-84F1-1C1FDE569263}"/>
              </a:ext>
            </a:extLst>
          </p:cNvPr>
          <p:cNvPicPr>
            <a:picLocks noChangeAspect="1"/>
          </p:cNvPicPr>
          <p:nvPr/>
        </p:nvPicPr>
        <p:blipFill>
          <a:blip r:embed="rId5"/>
          <a:srcRect l="53031"/>
          <a:stretch>
            <a:fillRect/>
          </a:stretch>
        </p:blipFill>
        <p:spPr>
          <a:xfrm>
            <a:off x="5277493" y="2672767"/>
            <a:ext cx="2246613" cy="1213433"/>
          </a:xfrm>
          <a:prstGeom prst="rect">
            <a:avLst/>
          </a:prstGeom>
        </p:spPr>
      </p:pic>
      <p:sp>
        <p:nvSpPr>
          <p:cNvPr id="41" name="object 26">
            <a:extLst>
              <a:ext uri="{FF2B5EF4-FFF2-40B4-BE49-F238E27FC236}">
                <a16:creationId xmlns:a16="http://schemas.microsoft.com/office/drawing/2014/main" id="{CD8828B8-85B7-88DB-6FDF-6919C34508A7}"/>
              </a:ext>
            </a:extLst>
          </p:cNvPr>
          <p:cNvSpPr/>
          <p:nvPr/>
        </p:nvSpPr>
        <p:spPr>
          <a:xfrm>
            <a:off x="-3910" y="8316191"/>
            <a:ext cx="7772400" cy="1291603"/>
          </a:xfrm>
          <a:custGeom>
            <a:avLst/>
            <a:gdLst/>
            <a:ahLst/>
            <a:cxnLst/>
            <a:rect l="l" t="t" r="r" b="b"/>
            <a:pathLst>
              <a:path w="7772400" h="1087754">
                <a:moveTo>
                  <a:pt x="7772400" y="0"/>
                </a:moveTo>
                <a:lnTo>
                  <a:pt x="0" y="0"/>
                </a:lnTo>
                <a:lnTo>
                  <a:pt x="0" y="1087653"/>
                </a:lnTo>
                <a:lnTo>
                  <a:pt x="7772400" y="1087653"/>
                </a:lnTo>
                <a:lnTo>
                  <a:pt x="7772400" y="0"/>
                </a:lnTo>
                <a:close/>
              </a:path>
            </a:pathLst>
          </a:custGeom>
          <a:solidFill>
            <a:srgbClr val="EBE2B9"/>
          </a:solidFill>
        </p:spPr>
        <p:txBody>
          <a:bodyPr wrap="square" lIns="0" tIns="0" rIns="0" bIns="0" rtlCol="0"/>
          <a:lstStyle/>
          <a:p>
            <a:endParaRPr/>
          </a:p>
        </p:txBody>
      </p:sp>
      <p:sp>
        <p:nvSpPr>
          <p:cNvPr id="42" name="object 28">
            <a:extLst>
              <a:ext uri="{FF2B5EF4-FFF2-40B4-BE49-F238E27FC236}">
                <a16:creationId xmlns:a16="http://schemas.microsoft.com/office/drawing/2014/main" id="{1EB1C612-0B48-7130-CD73-C882DAE0D8D7}"/>
              </a:ext>
            </a:extLst>
          </p:cNvPr>
          <p:cNvSpPr/>
          <p:nvPr/>
        </p:nvSpPr>
        <p:spPr>
          <a:xfrm>
            <a:off x="3048" y="5838159"/>
            <a:ext cx="7772400" cy="2477245"/>
          </a:xfrm>
          <a:custGeom>
            <a:avLst/>
            <a:gdLst/>
            <a:ahLst/>
            <a:cxnLst/>
            <a:rect l="l" t="t" r="r" b="b"/>
            <a:pathLst>
              <a:path w="7772400" h="4766310">
                <a:moveTo>
                  <a:pt x="3533317" y="571"/>
                </a:moveTo>
                <a:lnTo>
                  <a:pt x="2140242" y="571"/>
                </a:lnTo>
                <a:lnTo>
                  <a:pt x="2128570" y="11861"/>
                </a:lnTo>
                <a:lnTo>
                  <a:pt x="2123490" y="18059"/>
                </a:lnTo>
                <a:lnTo>
                  <a:pt x="2076259" y="55168"/>
                </a:lnTo>
                <a:lnTo>
                  <a:pt x="1994446" y="120192"/>
                </a:lnTo>
                <a:lnTo>
                  <a:pt x="1913140" y="185826"/>
                </a:lnTo>
                <a:lnTo>
                  <a:pt x="1832330" y="252056"/>
                </a:lnTo>
                <a:lnTo>
                  <a:pt x="1751990" y="318884"/>
                </a:lnTo>
                <a:lnTo>
                  <a:pt x="1672120" y="386308"/>
                </a:lnTo>
                <a:lnTo>
                  <a:pt x="1595628" y="451802"/>
                </a:lnTo>
                <a:lnTo>
                  <a:pt x="1519643" y="517893"/>
                </a:lnTo>
                <a:lnTo>
                  <a:pt x="1444231" y="584606"/>
                </a:lnTo>
                <a:lnTo>
                  <a:pt x="1369466" y="652005"/>
                </a:lnTo>
                <a:lnTo>
                  <a:pt x="1332344" y="685977"/>
                </a:lnTo>
                <a:lnTo>
                  <a:pt x="1295400" y="720153"/>
                </a:lnTo>
                <a:lnTo>
                  <a:pt x="1258646" y="754532"/>
                </a:lnTo>
                <a:lnTo>
                  <a:pt x="1222095" y="789114"/>
                </a:lnTo>
                <a:lnTo>
                  <a:pt x="1185748" y="823899"/>
                </a:lnTo>
                <a:lnTo>
                  <a:pt x="1149616" y="858926"/>
                </a:lnTo>
                <a:lnTo>
                  <a:pt x="1078166" y="928763"/>
                </a:lnTo>
                <a:lnTo>
                  <a:pt x="971461" y="1034021"/>
                </a:lnTo>
                <a:lnTo>
                  <a:pt x="900772" y="1104671"/>
                </a:lnTo>
                <a:lnTo>
                  <a:pt x="830592" y="1175829"/>
                </a:lnTo>
                <a:lnTo>
                  <a:pt x="761022" y="1247584"/>
                </a:lnTo>
                <a:lnTo>
                  <a:pt x="726503" y="1283728"/>
                </a:lnTo>
                <a:lnTo>
                  <a:pt x="692175" y="1320076"/>
                </a:lnTo>
                <a:lnTo>
                  <a:pt x="658063" y="1356614"/>
                </a:lnTo>
                <a:lnTo>
                  <a:pt x="624166" y="1393380"/>
                </a:lnTo>
                <a:lnTo>
                  <a:pt x="558228" y="1465503"/>
                </a:lnTo>
                <a:lnTo>
                  <a:pt x="459803" y="1574126"/>
                </a:lnTo>
                <a:lnTo>
                  <a:pt x="394766" y="1647024"/>
                </a:lnTo>
                <a:lnTo>
                  <a:pt x="330365" y="1720494"/>
                </a:lnTo>
                <a:lnTo>
                  <a:pt x="264350" y="1797367"/>
                </a:lnTo>
                <a:lnTo>
                  <a:pt x="196557" y="1877504"/>
                </a:lnTo>
                <a:lnTo>
                  <a:pt x="129374" y="1958149"/>
                </a:lnTo>
                <a:lnTo>
                  <a:pt x="62839" y="2039315"/>
                </a:lnTo>
                <a:lnTo>
                  <a:pt x="0" y="2117293"/>
                </a:lnTo>
                <a:lnTo>
                  <a:pt x="0" y="2502801"/>
                </a:lnTo>
                <a:lnTo>
                  <a:pt x="65252" y="2435504"/>
                </a:lnTo>
                <a:lnTo>
                  <a:pt x="101447" y="2398839"/>
                </a:lnTo>
                <a:lnTo>
                  <a:pt x="137960" y="2362479"/>
                </a:lnTo>
                <a:lnTo>
                  <a:pt x="174739" y="2326411"/>
                </a:lnTo>
                <a:lnTo>
                  <a:pt x="211785" y="2290597"/>
                </a:lnTo>
                <a:lnTo>
                  <a:pt x="249047" y="2255012"/>
                </a:lnTo>
                <a:lnTo>
                  <a:pt x="286499" y="2219617"/>
                </a:lnTo>
                <a:lnTo>
                  <a:pt x="361848" y="2149284"/>
                </a:lnTo>
                <a:lnTo>
                  <a:pt x="473214" y="2046770"/>
                </a:lnTo>
                <a:lnTo>
                  <a:pt x="544893" y="1982089"/>
                </a:lnTo>
                <a:lnTo>
                  <a:pt x="617156" y="1918081"/>
                </a:lnTo>
                <a:lnTo>
                  <a:pt x="689991" y="1854733"/>
                </a:lnTo>
                <a:lnTo>
                  <a:pt x="763397" y="1792058"/>
                </a:lnTo>
                <a:lnTo>
                  <a:pt x="840435" y="1727466"/>
                </a:lnTo>
                <a:lnTo>
                  <a:pt x="880732" y="1694154"/>
                </a:lnTo>
                <a:lnTo>
                  <a:pt x="961796" y="1628140"/>
                </a:lnTo>
                <a:lnTo>
                  <a:pt x="1043470" y="1562887"/>
                </a:lnTo>
                <a:lnTo>
                  <a:pt x="1125728" y="1498371"/>
                </a:lnTo>
                <a:lnTo>
                  <a:pt x="1208557" y="1434579"/>
                </a:lnTo>
                <a:lnTo>
                  <a:pt x="1291932" y="1371473"/>
                </a:lnTo>
                <a:lnTo>
                  <a:pt x="1375841" y="1309039"/>
                </a:lnTo>
                <a:lnTo>
                  <a:pt x="1459166" y="1248092"/>
                </a:lnTo>
                <a:lnTo>
                  <a:pt x="1542973" y="1187881"/>
                </a:lnTo>
                <a:lnTo>
                  <a:pt x="1627251" y="1128369"/>
                </a:lnTo>
                <a:lnTo>
                  <a:pt x="1712010" y="1069568"/>
                </a:lnTo>
                <a:lnTo>
                  <a:pt x="1797227" y="1011453"/>
                </a:lnTo>
                <a:lnTo>
                  <a:pt x="1882889" y="954011"/>
                </a:lnTo>
                <a:lnTo>
                  <a:pt x="1969020" y="897255"/>
                </a:lnTo>
                <a:lnTo>
                  <a:pt x="2055571" y="841146"/>
                </a:lnTo>
                <a:lnTo>
                  <a:pt x="2142566" y="785685"/>
                </a:lnTo>
                <a:lnTo>
                  <a:pt x="2229980" y="730859"/>
                </a:lnTo>
                <a:lnTo>
                  <a:pt x="2317826" y="676668"/>
                </a:lnTo>
                <a:lnTo>
                  <a:pt x="2406129" y="623049"/>
                </a:lnTo>
                <a:lnTo>
                  <a:pt x="2494800" y="570090"/>
                </a:lnTo>
                <a:lnTo>
                  <a:pt x="2583827" y="517791"/>
                </a:lnTo>
                <a:lnTo>
                  <a:pt x="2673210" y="466128"/>
                </a:lnTo>
                <a:lnTo>
                  <a:pt x="2762948" y="415099"/>
                </a:lnTo>
                <a:lnTo>
                  <a:pt x="2853042" y="364718"/>
                </a:lnTo>
                <a:lnTo>
                  <a:pt x="2943479" y="314985"/>
                </a:lnTo>
                <a:lnTo>
                  <a:pt x="3034271" y="265874"/>
                </a:lnTo>
                <a:lnTo>
                  <a:pt x="3125419" y="217398"/>
                </a:lnTo>
                <a:lnTo>
                  <a:pt x="3216910" y="169557"/>
                </a:lnTo>
                <a:lnTo>
                  <a:pt x="3308743" y="122326"/>
                </a:lnTo>
                <a:lnTo>
                  <a:pt x="3400920" y="75730"/>
                </a:lnTo>
                <a:lnTo>
                  <a:pt x="3493439" y="29756"/>
                </a:lnTo>
                <a:lnTo>
                  <a:pt x="3504742" y="24396"/>
                </a:lnTo>
                <a:lnTo>
                  <a:pt x="3515779" y="18542"/>
                </a:lnTo>
                <a:lnTo>
                  <a:pt x="3525609" y="10985"/>
                </a:lnTo>
                <a:lnTo>
                  <a:pt x="3533317" y="571"/>
                </a:lnTo>
                <a:close/>
              </a:path>
              <a:path w="7772400" h="4766310">
                <a:moveTo>
                  <a:pt x="7772400" y="24269"/>
                </a:moveTo>
                <a:lnTo>
                  <a:pt x="7771473" y="11925"/>
                </a:lnTo>
                <a:lnTo>
                  <a:pt x="7767879" y="4533"/>
                </a:lnTo>
                <a:lnTo>
                  <a:pt x="7760487" y="939"/>
                </a:lnTo>
                <a:lnTo>
                  <a:pt x="7748130" y="0"/>
                </a:lnTo>
                <a:lnTo>
                  <a:pt x="5667387" y="558"/>
                </a:lnTo>
                <a:lnTo>
                  <a:pt x="5657570" y="5600"/>
                </a:lnTo>
                <a:lnTo>
                  <a:pt x="5647334" y="9144"/>
                </a:lnTo>
                <a:lnTo>
                  <a:pt x="5636717" y="11303"/>
                </a:lnTo>
                <a:lnTo>
                  <a:pt x="5625744" y="12230"/>
                </a:lnTo>
                <a:lnTo>
                  <a:pt x="5581726" y="27698"/>
                </a:lnTo>
                <a:lnTo>
                  <a:pt x="5566867" y="32232"/>
                </a:lnTo>
                <a:lnTo>
                  <a:pt x="5468048" y="60337"/>
                </a:lnTo>
                <a:lnTo>
                  <a:pt x="5369471" y="89179"/>
                </a:lnTo>
                <a:lnTo>
                  <a:pt x="5271109" y="118719"/>
                </a:lnTo>
                <a:lnTo>
                  <a:pt x="5172951" y="148932"/>
                </a:lnTo>
                <a:lnTo>
                  <a:pt x="5074996" y="179793"/>
                </a:lnTo>
                <a:lnTo>
                  <a:pt x="4977219" y="211251"/>
                </a:lnTo>
                <a:lnTo>
                  <a:pt x="4879632" y="243281"/>
                </a:lnTo>
                <a:lnTo>
                  <a:pt x="4782210" y="275844"/>
                </a:lnTo>
                <a:lnTo>
                  <a:pt x="4684941" y="308927"/>
                </a:lnTo>
                <a:lnTo>
                  <a:pt x="4588929" y="342201"/>
                </a:lnTo>
                <a:lnTo>
                  <a:pt x="4493158" y="376135"/>
                </a:lnTo>
                <a:lnTo>
                  <a:pt x="4397629" y="410743"/>
                </a:lnTo>
                <a:lnTo>
                  <a:pt x="4302366" y="446036"/>
                </a:lnTo>
                <a:lnTo>
                  <a:pt x="4207383" y="482066"/>
                </a:lnTo>
                <a:lnTo>
                  <a:pt x="4112691" y="518833"/>
                </a:lnTo>
                <a:lnTo>
                  <a:pt x="4018292" y="556374"/>
                </a:lnTo>
                <a:lnTo>
                  <a:pt x="3924465" y="594474"/>
                </a:lnTo>
                <a:lnTo>
                  <a:pt x="3830891" y="633171"/>
                </a:lnTo>
                <a:lnTo>
                  <a:pt x="3737597" y="672477"/>
                </a:lnTo>
                <a:lnTo>
                  <a:pt x="3644582" y="712431"/>
                </a:lnTo>
                <a:lnTo>
                  <a:pt x="3551872" y="753046"/>
                </a:lnTo>
                <a:lnTo>
                  <a:pt x="3459454" y="794334"/>
                </a:lnTo>
                <a:lnTo>
                  <a:pt x="3367354" y="836333"/>
                </a:lnTo>
                <a:lnTo>
                  <a:pt x="3275571" y="879055"/>
                </a:lnTo>
                <a:lnTo>
                  <a:pt x="3184118" y="922515"/>
                </a:lnTo>
                <a:lnTo>
                  <a:pt x="3093008" y="966749"/>
                </a:lnTo>
                <a:lnTo>
                  <a:pt x="3002254" y="1011758"/>
                </a:lnTo>
                <a:lnTo>
                  <a:pt x="2911449" y="1057757"/>
                </a:lnTo>
                <a:lnTo>
                  <a:pt x="2820568" y="1104582"/>
                </a:lnTo>
                <a:lnTo>
                  <a:pt x="2730055" y="1152055"/>
                </a:lnTo>
                <a:lnTo>
                  <a:pt x="2639923" y="1200200"/>
                </a:lnTo>
                <a:lnTo>
                  <a:pt x="2550198" y="1249083"/>
                </a:lnTo>
                <a:lnTo>
                  <a:pt x="2460904" y="1298740"/>
                </a:lnTo>
                <a:lnTo>
                  <a:pt x="2372055" y="1349235"/>
                </a:lnTo>
                <a:lnTo>
                  <a:pt x="2327821" y="1374813"/>
                </a:lnTo>
                <a:lnTo>
                  <a:pt x="2283688" y="1400606"/>
                </a:lnTo>
                <a:lnTo>
                  <a:pt x="2195093" y="1453299"/>
                </a:lnTo>
                <a:lnTo>
                  <a:pt x="2106282" y="1507248"/>
                </a:lnTo>
                <a:lnTo>
                  <a:pt x="2018004" y="1561985"/>
                </a:lnTo>
                <a:lnTo>
                  <a:pt x="1930260" y="1617560"/>
                </a:lnTo>
                <a:lnTo>
                  <a:pt x="1886597" y="1645666"/>
                </a:lnTo>
                <a:lnTo>
                  <a:pt x="1843087" y="1673987"/>
                </a:lnTo>
                <a:lnTo>
                  <a:pt x="1799704" y="1702523"/>
                </a:lnTo>
                <a:lnTo>
                  <a:pt x="1756473" y="1731289"/>
                </a:lnTo>
                <a:lnTo>
                  <a:pt x="1713382" y="1760270"/>
                </a:lnTo>
                <a:lnTo>
                  <a:pt x="1670443" y="1789493"/>
                </a:lnTo>
                <a:lnTo>
                  <a:pt x="1627657" y="1818932"/>
                </a:lnTo>
                <a:lnTo>
                  <a:pt x="1585023" y="1848612"/>
                </a:lnTo>
                <a:lnTo>
                  <a:pt x="1542542" y="1878520"/>
                </a:lnTo>
                <a:lnTo>
                  <a:pt x="1500212" y="1908670"/>
                </a:lnTo>
                <a:lnTo>
                  <a:pt x="1417688" y="1968385"/>
                </a:lnTo>
                <a:lnTo>
                  <a:pt x="1335786" y="2028888"/>
                </a:lnTo>
                <a:lnTo>
                  <a:pt x="1295069" y="2059432"/>
                </a:lnTo>
                <a:lnTo>
                  <a:pt x="1254506" y="2090191"/>
                </a:lnTo>
                <a:lnTo>
                  <a:pt x="1214120" y="2121154"/>
                </a:lnTo>
                <a:lnTo>
                  <a:pt x="1173886" y="2152332"/>
                </a:lnTo>
                <a:lnTo>
                  <a:pt x="1133817" y="2183727"/>
                </a:lnTo>
                <a:lnTo>
                  <a:pt x="1093927" y="2215337"/>
                </a:lnTo>
                <a:lnTo>
                  <a:pt x="1054201" y="2247176"/>
                </a:lnTo>
                <a:lnTo>
                  <a:pt x="1014653" y="2279231"/>
                </a:lnTo>
                <a:lnTo>
                  <a:pt x="975283" y="2311527"/>
                </a:lnTo>
                <a:lnTo>
                  <a:pt x="936078" y="2344051"/>
                </a:lnTo>
                <a:lnTo>
                  <a:pt x="897077" y="2376817"/>
                </a:lnTo>
                <a:lnTo>
                  <a:pt x="858240" y="2409812"/>
                </a:lnTo>
                <a:lnTo>
                  <a:pt x="820991" y="2441829"/>
                </a:lnTo>
                <a:lnTo>
                  <a:pt x="783920" y="2474049"/>
                </a:lnTo>
                <a:lnTo>
                  <a:pt x="747014" y="2506446"/>
                </a:lnTo>
                <a:lnTo>
                  <a:pt x="673747" y="2571800"/>
                </a:lnTo>
                <a:lnTo>
                  <a:pt x="601154" y="2637891"/>
                </a:lnTo>
                <a:lnTo>
                  <a:pt x="529234" y="2704706"/>
                </a:lnTo>
                <a:lnTo>
                  <a:pt x="457962" y="2772194"/>
                </a:lnTo>
                <a:lnTo>
                  <a:pt x="422567" y="2806204"/>
                </a:lnTo>
                <a:lnTo>
                  <a:pt x="386499" y="2841345"/>
                </a:lnTo>
                <a:lnTo>
                  <a:pt x="350748" y="2876791"/>
                </a:lnTo>
                <a:lnTo>
                  <a:pt x="315290" y="2912516"/>
                </a:lnTo>
                <a:lnTo>
                  <a:pt x="280098" y="2948533"/>
                </a:lnTo>
                <a:lnTo>
                  <a:pt x="245160" y="2984779"/>
                </a:lnTo>
                <a:lnTo>
                  <a:pt x="210451" y="3021266"/>
                </a:lnTo>
                <a:lnTo>
                  <a:pt x="175958" y="3057956"/>
                </a:lnTo>
                <a:lnTo>
                  <a:pt x="107518" y="3131883"/>
                </a:lnTo>
                <a:lnTo>
                  <a:pt x="73774" y="3168866"/>
                </a:lnTo>
                <a:lnTo>
                  <a:pt x="40246" y="3206026"/>
                </a:lnTo>
                <a:lnTo>
                  <a:pt x="0" y="3251250"/>
                </a:lnTo>
                <a:lnTo>
                  <a:pt x="0" y="4765738"/>
                </a:lnTo>
                <a:lnTo>
                  <a:pt x="30594" y="4738052"/>
                </a:lnTo>
                <a:lnTo>
                  <a:pt x="69748" y="4703508"/>
                </a:lnTo>
                <a:lnTo>
                  <a:pt x="109118" y="4669231"/>
                </a:lnTo>
                <a:lnTo>
                  <a:pt x="148704" y="4635233"/>
                </a:lnTo>
                <a:lnTo>
                  <a:pt x="188493" y="4601502"/>
                </a:lnTo>
                <a:lnTo>
                  <a:pt x="228498" y="4568025"/>
                </a:lnTo>
                <a:lnTo>
                  <a:pt x="268719" y="4534827"/>
                </a:lnTo>
                <a:lnTo>
                  <a:pt x="309143" y="4501883"/>
                </a:lnTo>
                <a:lnTo>
                  <a:pt x="349783" y="4469206"/>
                </a:lnTo>
                <a:lnTo>
                  <a:pt x="390639" y="4436783"/>
                </a:lnTo>
                <a:lnTo>
                  <a:pt x="431698" y="4404614"/>
                </a:lnTo>
                <a:lnTo>
                  <a:pt x="472973" y="4372699"/>
                </a:lnTo>
                <a:lnTo>
                  <a:pt x="514451" y="4341025"/>
                </a:lnTo>
                <a:lnTo>
                  <a:pt x="556145" y="4309605"/>
                </a:lnTo>
                <a:lnTo>
                  <a:pt x="596265" y="4279785"/>
                </a:lnTo>
                <a:lnTo>
                  <a:pt x="636574" y="4250233"/>
                </a:lnTo>
                <a:lnTo>
                  <a:pt x="677062" y="4220959"/>
                </a:lnTo>
                <a:lnTo>
                  <a:pt x="717727" y="4191939"/>
                </a:lnTo>
                <a:lnTo>
                  <a:pt x="758558" y="4163161"/>
                </a:lnTo>
                <a:lnTo>
                  <a:pt x="799541" y="4134637"/>
                </a:lnTo>
                <a:lnTo>
                  <a:pt x="840701" y="4106341"/>
                </a:lnTo>
                <a:lnTo>
                  <a:pt x="882002" y="4078287"/>
                </a:lnTo>
                <a:lnTo>
                  <a:pt x="923455" y="4050436"/>
                </a:lnTo>
                <a:lnTo>
                  <a:pt x="1006792" y="3995369"/>
                </a:lnTo>
                <a:lnTo>
                  <a:pt x="1090637" y="3941076"/>
                </a:lnTo>
                <a:lnTo>
                  <a:pt x="1175118" y="3887457"/>
                </a:lnTo>
                <a:lnTo>
                  <a:pt x="1260221" y="3834625"/>
                </a:lnTo>
                <a:lnTo>
                  <a:pt x="1345819" y="3782631"/>
                </a:lnTo>
                <a:lnTo>
                  <a:pt x="1431886" y="3731463"/>
                </a:lnTo>
                <a:lnTo>
                  <a:pt x="1518412" y="3681095"/>
                </a:lnTo>
                <a:lnTo>
                  <a:pt x="1605381" y="3631488"/>
                </a:lnTo>
                <a:lnTo>
                  <a:pt x="1692783" y="3582632"/>
                </a:lnTo>
                <a:lnTo>
                  <a:pt x="1780590" y="3534486"/>
                </a:lnTo>
                <a:lnTo>
                  <a:pt x="1868779" y="3487026"/>
                </a:lnTo>
                <a:lnTo>
                  <a:pt x="1957349" y="3440239"/>
                </a:lnTo>
                <a:lnTo>
                  <a:pt x="2047113" y="3393656"/>
                </a:lnTo>
                <a:lnTo>
                  <a:pt x="2138057" y="3347313"/>
                </a:lnTo>
                <a:lnTo>
                  <a:pt x="2229345" y="3301657"/>
                </a:lnTo>
                <a:lnTo>
                  <a:pt x="2320950" y="3256673"/>
                </a:lnTo>
                <a:lnTo>
                  <a:pt x="2412885" y="3212363"/>
                </a:lnTo>
                <a:lnTo>
                  <a:pt x="2505138" y="3168726"/>
                </a:lnTo>
                <a:lnTo>
                  <a:pt x="2597708" y="3125762"/>
                </a:lnTo>
                <a:lnTo>
                  <a:pt x="2690584" y="3083458"/>
                </a:lnTo>
                <a:lnTo>
                  <a:pt x="2783763" y="3041815"/>
                </a:lnTo>
                <a:lnTo>
                  <a:pt x="2876626" y="3001073"/>
                </a:lnTo>
                <a:lnTo>
                  <a:pt x="2969120" y="2961094"/>
                </a:lnTo>
                <a:lnTo>
                  <a:pt x="3061792" y="2921597"/>
                </a:lnTo>
                <a:lnTo>
                  <a:pt x="3154667" y="2882582"/>
                </a:lnTo>
                <a:lnTo>
                  <a:pt x="3247745" y="2844050"/>
                </a:lnTo>
                <a:lnTo>
                  <a:pt x="3341014" y="2806014"/>
                </a:lnTo>
                <a:lnTo>
                  <a:pt x="3434499" y="2768473"/>
                </a:lnTo>
                <a:lnTo>
                  <a:pt x="3528174" y="2731427"/>
                </a:lnTo>
                <a:lnTo>
                  <a:pt x="3622065" y="2694876"/>
                </a:lnTo>
                <a:lnTo>
                  <a:pt x="3716159" y="2658834"/>
                </a:lnTo>
                <a:lnTo>
                  <a:pt x="3810470" y="2623312"/>
                </a:lnTo>
                <a:lnTo>
                  <a:pt x="3953116" y="2570632"/>
                </a:lnTo>
                <a:lnTo>
                  <a:pt x="4096512" y="2518803"/>
                </a:lnTo>
                <a:lnTo>
                  <a:pt x="4240225" y="2467940"/>
                </a:lnTo>
                <a:lnTo>
                  <a:pt x="4384256" y="2418054"/>
                </a:lnTo>
                <a:lnTo>
                  <a:pt x="4528617" y="2369134"/>
                </a:lnTo>
                <a:lnTo>
                  <a:pt x="4673295" y="2321191"/>
                </a:lnTo>
                <a:lnTo>
                  <a:pt x="4818304" y="2274227"/>
                </a:lnTo>
                <a:lnTo>
                  <a:pt x="4963630" y="2228240"/>
                </a:lnTo>
                <a:lnTo>
                  <a:pt x="5109286" y="2183219"/>
                </a:lnTo>
                <a:lnTo>
                  <a:pt x="5253571" y="2139619"/>
                </a:lnTo>
                <a:lnTo>
                  <a:pt x="5397258" y="2097049"/>
                </a:lnTo>
                <a:lnTo>
                  <a:pt x="5541162" y="2055304"/>
                </a:lnTo>
                <a:lnTo>
                  <a:pt x="5685307" y="2014372"/>
                </a:lnTo>
                <a:lnTo>
                  <a:pt x="5829681" y="1974278"/>
                </a:lnTo>
                <a:lnTo>
                  <a:pt x="5974308" y="1935060"/>
                </a:lnTo>
                <a:lnTo>
                  <a:pt x="6119165" y="1896732"/>
                </a:lnTo>
                <a:lnTo>
                  <a:pt x="6264275" y="1859318"/>
                </a:lnTo>
                <a:lnTo>
                  <a:pt x="6409652" y="1822831"/>
                </a:lnTo>
                <a:lnTo>
                  <a:pt x="6704101" y="1751355"/>
                </a:lnTo>
                <a:lnTo>
                  <a:pt x="6852285" y="1716201"/>
                </a:lnTo>
                <a:lnTo>
                  <a:pt x="7000659" y="1681848"/>
                </a:lnTo>
                <a:lnTo>
                  <a:pt x="7099706" y="1659547"/>
                </a:lnTo>
                <a:lnTo>
                  <a:pt x="7198893" y="1637804"/>
                </a:lnTo>
                <a:lnTo>
                  <a:pt x="7390905" y="1597164"/>
                </a:lnTo>
                <a:lnTo>
                  <a:pt x="7485901" y="1577682"/>
                </a:lnTo>
                <a:lnTo>
                  <a:pt x="7581024" y="1558861"/>
                </a:lnTo>
                <a:lnTo>
                  <a:pt x="7676324" y="1540916"/>
                </a:lnTo>
                <a:lnTo>
                  <a:pt x="7724051" y="1532343"/>
                </a:lnTo>
                <a:lnTo>
                  <a:pt x="7771841" y="1524076"/>
                </a:lnTo>
                <a:lnTo>
                  <a:pt x="7772400" y="24269"/>
                </a:lnTo>
                <a:close/>
              </a:path>
            </a:pathLst>
          </a:custGeom>
          <a:solidFill>
            <a:srgbClr val="F28021">
              <a:alpha val="69000"/>
            </a:srgbClr>
          </a:solidFill>
        </p:spPr>
        <p:txBody>
          <a:bodyPr wrap="square" lIns="0" tIns="0" rIns="0" bIns="0" rtlCol="0"/>
          <a:lstStyle/>
          <a:p>
            <a:endParaRPr/>
          </a:p>
        </p:txBody>
      </p:sp>
      <p:sp>
        <p:nvSpPr>
          <p:cNvPr id="44" name="object 42">
            <a:extLst>
              <a:ext uri="{FF2B5EF4-FFF2-40B4-BE49-F238E27FC236}">
                <a16:creationId xmlns:a16="http://schemas.microsoft.com/office/drawing/2014/main" id="{D4DE98A8-C891-AA67-1BBD-435A17EA2DCB}"/>
              </a:ext>
            </a:extLst>
          </p:cNvPr>
          <p:cNvSpPr txBox="1"/>
          <p:nvPr/>
        </p:nvSpPr>
        <p:spPr>
          <a:xfrm>
            <a:off x="1834515" y="8458200"/>
            <a:ext cx="1289685" cy="151323"/>
          </a:xfrm>
          <a:prstGeom prst="rect">
            <a:avLst/>
          </a:prstGeom>
        </p:spPr>
        <p:txBody>
          <a:bodyPr vert="horz" wrap="square" lIns="0" tIns="12700" rIns="0" bIns="0" rtlCol="0">
            <a:spAutoFit/>
          </a:bodyPr>
          <a:lstStyle/>
          <a:p>
            <a:pPr marL="12700">
              <a:lnSpc>
                <a:spcPct val="100000"/>
              </a:lnSpc>
              <a:spcBef>
                <a:spcPts val="100"/>
              </a:spcBef>
            </a:pPr>
            <a:r>
              <a:rPr sz="900" b="1" spc="100">
                <a:solidFill>
                  <a:srgbClr val="D52727"/>
                </a:solidFill>
                <a:latin typeface="Calibri"/>
                <a:cs typeface="Calibri"/>
              </a:rPr>
              <a:t>POINTS</a:t>
            </a:r>
            <a:r>
              <a:rPr sz="900" b="1" spc="180">
                <a:solidFill>
                  <a:srgbClr val="D52727"/>
                </a:solidFill>
                <a:latin typeface="Calibri"/>
                <a:cs typeface="Calibri"/>
              </a:rPr>
              <a:t> </a:t>
            </a:r>
            <a:r>
              <a:rPr sz="900" b="1" spc="95">
                <a:solidFill>
                  <a:srgbClr val="D52727"/>
                </a:solidFill>
                <a:latin typeface="Calibri"/>
                <a:cs typeface="Calibri"/>
              </a:rPr>
              <a:t>OF</a:t>
            </a:r>
            <a:r>
              <a:rPr sz="900" b="1" spc="185">
                <a:solidFill>
                  <a:srgbClr val="D52727"/>
                </a:solidFill>
                <a:latin typeface="Calibri"/>
                <a:cs typeface="Calibri"/>
              </a:rPr>
              <a:t> </a:t>
            </a:r>
            <a:r>
              <a:rPr sz="900" b="1" spc="110">
                <a:solidFill>
                  <a:srgbClr val="D52727"/>
                </a:solidFill>
                <a:latin typeface="Calibri"/>
                <a:cs typeface="Calibri"/>
              </a:rPr>
              <a:t>CONTACT</a:t>
            </a:r>
            <a:endParaRPr sz="900">
              <a:solidFill>
                <a:srgbClr val="D52727"/>
              </a:solidFill>
              <a:latin typeface="Calibri"/>
              <a:cs typeface="Calibri"/>
            </a:endParaRPr>
          </a:p>
        </p:txBody>
      </p:sp>
      <p:sp>
        <p:nvSpPr>
          <p:cNvPr id="45" name="object 43">
            <a:extLst>
              <a:ext uri="{FF2B5EF4-FFF2-40B4-BE49-F238E27FC236}">
                <a16:creationId xmlns:a16="http://schemas.microsoft.com/office/drawing/2014/main" id="{DBD3B665-5AD4-9888-0F5C-649D99610372}"/>
              </a:ext>
            </a:extLst>
          </p:cNvPr>
          <p:cNvSpPr txBox="1"/>
          <p:nvPr/>
        </p:nvSpPr>
        <p:spPr>
          <a:xfrm>
            <a:off x="3136287" y="8657788"/>
            <a:ext cx="1371600" cy="612925"/>
          </a:xfrm>
          <a:prstGeom prst="rect">
            <a:avLst/>
          </a:prstGeom>
        </p:spPr>
        <p:txBody>
          <a:bodyPr vert="horz" wrap="square" lIns="0" tIns="40640" rIns="0" bIns="0" rtlCol="0">
            <a:spAutoFit/>
          </a:bodyPr>
          <a:lstStyle/>
          <a:p>
            <a:pPr marL="12700">
              <a:lnSpc>
                <a:spcPct val="100000"/>
              </a:lnSpc>
              <a:spcBef>
                <a:spcPts val="320"/>
              </a:spcBef>
            </a:pPr>
            <a:r>
              <a:rPr sz="900" b="1" spc="55" dirty="0">
                <a:solidFill>
                  <a:srgbClr val="0B2F48"/>
                </a:solidFill>
                <a:latin typeface="Calibri"/>
                <a:cs typeface="Calibri"/>
              </a:rPr>
              <a:t>James</a:t>
            </a:r>
            <a:r>
              <a:rPr sz="900" b="1" spc="80" dirty="0">
                <a:solidFill>
                  <a:srgbClr val="0B2F48"/>
                </a:solidFill>
                <a:latin typeface="Calibri"/>
                <a:cs typeface="Calibri"/>
              </a:rPr>
              <a:t> </a:t>
            </a:r>
            <a:r>
              <a:rPr sz="900" b="1" dirty="0">
                <a:solidFill>
                  <a:srgbClr val="0B2F48"/>
                </a:solidFill>
                <a:latin typeface="Calibri"/>
                <a:cs typeface="Calibri"/>
              </a:rPr>
              <a:t>B.</a:t>
            </a:r>
            <a:r>
              <a:rPr sz="900" b="1" spc="85" dirty="0">
                <a:solidFill>
                  <a:srgbClr val="0B2F48"/>
                </a:solidFill>
                <a:latin typeface="Calibri"/>
                <a:cs typeface="Calibri"/>
              </a:rPr>
              <a:t> </a:t>
            </a:r>
            <a:r>
              <a:rPr sz="900" b="1" spc="45" dirty="0">
                <a:solidFill>
                  <a:srgbClr val="0B2F48"/>
                </a:solidFill>
                <a:latin typeface="Calibri"/>
                <a:cs typeface="Calibri"/>
              </a:rPr>
              <a:t>Sasse</a:t>
            </a:r>
            <a:r>
              <a:rPr lang="en-US" sz="900" b="1" spc="45" dirty="0">
                <a:solidFill>
                  <a:srgbClr val="0B2F48"/>
                </a:solidFill>
                <a:latin typeface="Calibri"/>
                <a:cs typeface="Calibri"/>
              </a:rPr>
              <a:t>r</a:t>
            </a:r>
            <a:endParaRPr lang="en-US" sz="900" dirty="0">
              <a:solidFill>
                <a:srgbClr val="0B2F48"/>
              </a:solidFill>
              <a:latin typeface="Calibri"/>
              <a:cs typeface="Calibri"/>
            </a:endParaRPr>
          </a:p>
          <a:p>
            <a:pPr marL="12700" marR="5080">
              <a:lnSpc>
                <a:spcPct val="120300"/>
              </a:lnSpc>
            </a:pPr>
            <a:r>
              <a:rPr lang="en-US" sz="800" dirty="0">
                <a:solidFill>
                  <a:schemeClr val="tx1"/>
                </a:solidFill>
                <a:latin typeface="Calibri"/>
                <a:cs typeface="Calibri"/>
              </a:rPr>
              <a:t>Strategic Advisor</a:t>
            </a:r>
          </a:p>
          <a:p>
            <a:pPr marL="12700" marR="5080">
              <a:lnSpc>
                <a:spcPct val="120300"/>
              </a:lnSpc>
            </a:pPr>
            <a:r>
              <a:rPr lang="en-US" sz="800" dirty="0">
                <a:solidFill>
                  <a:schemeClr val="tx1"/>
                </a:solidFill>
                <a:latin typeface="Calibri"/>
                <a:cs typeface="Calibri"/>
              </a:rPr>
              <a:t>james.sasser@tbifederal.com</a:t>
            </a:r>
          </a:p>
          <a:p>
            <a:pPr marL="12700" marR="5080">
              <a:lnSpc>
                <a:spcPct val="120300"/>
              </a:lnSpc>
            </a:pPr>
            <a:r>
              <a:rPr lang="en-US" sz="800" dirty="0">
                <a:solidFill>
                  <a:schemeClr val="tx1"/>
                </a:solidFill>
                <a:latin typeface="Calibri"/>
                <a:cs typeface="Calibri"/>
              </a:rPr>
              <a:t>678.916.8039</a:t>
            </a:r>
          </a:p>
        </p:txBody>
      </p:sp>
      <p:sp>
        <p:nvSpPr>
          <p:cNvPr id="46" name="object 44">
            <a:extLst>
              <a:ext uri="{FF2B5EF4-FFF2-40B4-BE49-F238E27FC236}">
                <a16:creationId xmlns:a16="http://schemas.microsoft.com/office/drawing/2014/main" id="{7A22732B-35D6-A765-842C-6DBD3DCE3FAA}"/>
              </a:ext>
            </a:extLst>
          </p:cNvPr>
          <p:cNvSpPr txBox="1"/>
          <p:nvPr/>
        </p:nvSpPr>
        <p:spPr>
          <a:xfrm>
            <a:off x="789776" y="8666815"/>
            <a:ext cx="1686156" cy="616131"/>
          </a:xfrm>
          <a:prstGeom prst="rect">
            <a:avLst/>
          </a:prstGeom>
        </p:spPr>
        <p:txBody>
          <a:bodyPr vert="horz" wrap="square" lIns="0" tIns="43815" rIns="0" bIns="0" rtlCol="0">
            <a:spAutoFit/>
          </a:bodyPr>
          <a:lstStyle/>
          <a:p>
            <a:pPr marL="12700">
              <a:lnSpc>
                <a:spcPct val="100000"/>
              </a:lnSpc>
              <a:spcBef>
                <a:spcPts val="345"/>
              </a:spcBef>
            </a:pPr>
            <a:r>
              <a:rPr sz="900" b="1" spc="70" dirty="0">
                <a:solidFill>
                  <a:srgbClr val="0B2F48"/>
                </a:solidFill>
                <a:latin typeface="Calibri"/>
                <a:cs typeface="Calibri"/>
              </a:rPr>
              <a:t>Clyde </a:t>
            </a:r>
            <a:r>
              <a:rPr sz="900" b="1" spc="-10" dirty="0">
                <a:solidFill>
                  <a:srgbClr val="0B2F48"/>
                </a:solidFill>
                <a:latin typeface="Calibri"/>
                <a:cs typeface="Calibri"/>
              </a:rPr>
              <a:t>Thompson</a:t>
            </a:r>
            <a:endParaRPr sz="900" dirty="0">
              <a:solidFill>
                <a:srgbClr val="0B2F48"/>
              </a:solidFill>
              <a:latin typeface="Calibri"/>
              <a:cs typeface="Calibri"/>
            </a:endParaRPr>
          </a:p>
          <a:p>
            <a:pPr marL="12700" marR="5080">
              <a:lnSpc>
                <a:spcPct val="120300"/>
              </a:lnSpc>
            </a:pPr>
            <a:r>
              <a:rPr lang="en-US" sz="800" dirty="0">
                <a:solidFill>
                  <a:schemeClr val="tx1"/>
                </a:solidFill>
                <a:latin typeface="Calibri"/>
                <a:cs typeface="Calibri"/>
              </a:rPr>
              <a:t>President</a:t>
            </a:r>
          </a:p>
          <a:p>
            <a:pPr marL="12700" marR="5080">
              <a:lnSpc>
                <a:spcPct val="120300"/>
              </a:lnSpc>
            </a:pPr>
            <a:r>
              <a:rPr lang="en-US" sz="800" dirty="0">
                <a:solidFill>
                  <a:schemeClr val="tx1"/>
                </a:solidFill>
                <a:latin typeface="Calibri"/>
                <a:cs typeface="Calibri"/>
              </a:rPr>
              <a:t>clyde.thompson@tbifederal.com</a:t>
            </a:r>
          </a:p>
          <a:p>
            <a:pPr marL="12700" marR="5080">
              <a:lnSpc>
                <a:spcPct val="120300"/>
              </a:lnSpc>
            </a:pPr>
            <a:r>
              <a:rPr lang="en-US" sz="800" dirty="0">
                <a:solidFill>
                  <a:schemeClr val="tx1"/>
                </a:solidFill>
                <a:latin typeface="Calibri"/>
                <a:cs typeface="Calibri"/>
              </a:rPr>
              <a:t>478.304.3080</a:t>
            </a:r>
            <a:endParaRPr sz="800" dirty="0">
              <a:solidFill>
                <a:schemeClr val="tx1"/>
              </a:solidFill>
              <a:latin typeface="Calibri"/>
              <a:cs typeface="Calibri"/>
            </a:endParaRPr>
          </a:p>
        </p:txBody>
      </p:sp>
      <p:sp>
        <p:nvSpPr>
          <p:cNvPr id="47" name="object 63">
            <a:extLst>
              <a:ext uri="{FF2B5EF4-FFF2-40B4-BE49-F238E27FC236}">
                <a16:creationId xmlns:a16="http://schemas.microsoft.com/office/drawing/2014/main" id="{6A022495-E30B-FAF8-AB4D-39948E5E2E71}"/>
              </a:ext>
            </a:extLst>
          </p:cNvPr>
          <p:cNvSpPr txBox="1"/>
          <p:nvPr/>
        </p:nvSpPr>
        <p:spPr>
          <a:xfrm>
            <a:off x="4704781" y="8458200"/>
            <a:ext cx="1619819" cy="568874"/>
          </a:xfrm>
          <a:prstGeom prst="rect">
            <a:avLst/>
          </a:prstGeom>
        </p:spPr>
        <p:txBody>
          <a:bodyPr vert="horz" wrap="square" lIns="0" tIns="73025" rIns="0" bIns="0" rtlCol="0">
            <a:spAutoFit/>
          </a:bodyPr>
          <a:lstStyle/>
          <a:p>
            <a:pPr marL="12700" algn="ctr">
              <a:lnSpc>
                <a:spcPct val="100000"/>
              </a:lnSpc>
              <a:spcBef>
                <a:spcPts val="575"/>
              </a:spcBef>
            </a:pPr>
            <a:r>
              <a:rPr sz="900" b="1" spc="95">
                <a:solidFill>
                  <a:srgbClr val="D52727"/>
                </a:solidFill>
                <a:latin typeface="Calibri"/>
                <a:cs typeface="Calibri"/>
              </a:rPr>
              <a:t>HEADQUARTERS</a:t>
            </a:r>
            <a:endParaRPr sz="900">
              <a:solidFill>
                <a:srgbClr val="D52727"/>
              </a:solidFill>
              <a:latin typeface="Calibri"/>
              <a:cs typeface="Calibri"/>
            </a:endParaRPr>
          </a:p>
          <a:p>
            <a:pPr marL="12700" marR="5080" indent="8255" algn="ctr">
              <a:lnSpc>
                <a:spcPct val="124100"/>
              </a:lnSpc>
              <a:spcBef>
                <a:spcPts val="215"/>
              </a:spcBef>
            </a:pPr>
            <a:r>
              <a:rPr lang="en-US" sz="900">
                <a:solidFill>
                  <a:schemeClr val="tx1"/>
                </a:solidFill>
                <a:latin typeface="Calibri"/>
                <a:cs typeface="Calibri"/>
              </a:rPr>
              <a:t>Tunica-Biloxi Reservation Marksville, Louisiana </a:t>
            </a:r>
          </a:p>
        </p:txBody>
      </p:sp>
      <p:sp>
        <p:nvSpPr>
          <p:cNvPr id="48" name="object 64">
            <a:extLst>
              <a:ext uri="{FF2B5EF4-FFF2-40B4-BE49-F238E27FC236}">
                <a16:creationId xmlns:a16="http://schemas.microsoft.com/office/drawing/2014/main" id="{2FD91D80-6332-A49D-E25A-38869BA85155}"/>
              </a:ext>
            </a:extLst>
          </p:cNvPr>
          <p:cNvSpPr txBox="1"/>
          <p:nvPr/>
        </p:nvSpPr>
        <p:spPr>
          <a:xfrm>
            <a:off x="6400800" y="8458200"/>
            <a:ext cx="899160" cy="745910"/>
          </a:xfrm>
          <a:prstGeom prst="rect">
            <a:avLst/>
          </a:prstGeom>
        </p:spPr>
        <p:txBody>
          <a:bodyPr vert="horz" wrap="square" lIns="0" tIns="67945" rIns="0" bIns="0" rtlCol="0">
            <a:spAutoFit/>
          </a:bodyPr>
          <a:lstStyle/>
          <a:p>
            <a:pPr marL="12700" algn="ctr">
              <a:lnSpc>
                <a:spcPct val="100000"/>
              </a:lnSpc>
              <a:spcBef>
                <a:spcPts val="535"/>
              </a:spcBef>
            </a:pPr>
            <a:r>
              <a:rPr sz="900" b="1" spc="95">
                <a:solidFill>
                  <a:srgbClr val="D52727"/>
                </a:solidFill>
                <a:latin typeface="Calibri"/>
                <a:cs typeface="Calibri"/>
              </a:rPr>
              <a:t>FIELD</a:t>
            </a:r>
            <a:r>
              <a:rPr sz="900" b="1" spc="180">
                <a:solidFill>
                  <a:srgbClr val="D52727"/>
                </a:solidFill>
                <a:latin typeface="Calibri"/>
                <a:cs typeface="Calibri"/>
              </a:rPr>
              <a:t> </a:t>
            </a:r>
            <a:r>
              <a:rPr sz="900" b="1" spc="114">
                <a:solidFill>
                  <a:srgbClr val="D52727"/>
                </a:solidFill>
                <a:latin typeface="Calibri"/>
                <a:cs typeface="Calibri"/>
              </a:rPr>
              <a:t>OFFICES</a:t>
            </a:r>
            <a:endParaRPr sz="900">
              <a:solidFill>
                <a:srgbClr val="D52727"/>
              </a:solidFill>
              <a:latin typeface="Calibri"/>
              <a:cs typeface="Calibri"/>
            </a:endParaRPr>
          </a:p>
          <a:p>
            <a:pPr marL="12700" marR="14604" indent="8255" algn="ctr">
              <a:lnSpc>
                <a:spcPct val="120300"/>
              </a:lnSpc>
              <a:spcBef>
                <a:spcPts val="215"/>
              </a:spcBef>
            </a:pPr>
            <a:r>
              <a:rPr lang="en-US" sz="900">
                <a:solidFill>
                  <a:schemeClr val="tx1"/>
                </a:solidFill>
                <a:latin typeface="Calibri"/>
                <a:cs typeface="Calibri"/>
              </a:rPr>
              <a:t>Dublin, GA</a:t>
            </a:r>
          </a:p>
          <a:p>
            <a:pPr marL="12700" marR="14604" indent="8255" algn="ctr">
              <a:lnSpc>
                <a:spcPct val="120300"/>
              </a:lnSpc>
              <a:spcBef>
                <a:spcPts val="215"/>
              </a:spcBef>
            </a:pPr>
            <a:r>
              <a:rPr lang="en-US" sz="900">
                <a:solidFill>
                  <a:schemeClr val="tx1"/>
                </a:solidFill>
                <a:latin typeface="Calibri"/>
                <a:cs typeface="Calibri"/>
              </a:rPr>
              <a:t>Arlington, VA</a:t>
            </a:r>
            <a:r>
              <a:rPr sz="900">
                <a:solidFill>
                  <a:schemeClr val="tx1"/>
                </a:solidFill>
                <a:latin typeface="Calibri"/>
                <a:cs typeface="Calibri"/>
              </a:rPr>
              <a:t> Atlanta, GA </a:t>
            </a:r>
          </a:p>
        </p:txBody>
      </p:sp>
      <p:grpSp>
        <p:nvGrpSpPr>
          <p:cNvPr id="49" name="object 65">
            <a:extLst>
              <a:ext uri="{FF2B5EF4-FFF2-40B4-BE49-F238E27FC236}">
                <a16:creationId xmlns:a16="http://schemas.microsoft.com/office/drawing/2014/main" id="{E5C680D5-90CE-42FC-D4CE-CEDC5BAE45FB}"/>
              </a:ext>
            </a:extLst>
          </p:cNvPr>
          <p:cNvGrpSpPr/>
          <p:nvPr/>
        </p:nvGrpSpPr>
        <p:grpSpPr>
          <a:xfrm>
            <a:off x="4711891" y="8553589"/>
            <a:ext cx="1596223" cy="887094"/>
            <a:chOff x="4796414" y="8498725"/>
            <a:chExt cx="1468755" cy="887094"/>
          </a:xfrm>
        </p:grpSpPr>
        <p:sp>
          <p:nvSpPr>
            <p:cNvPr id="50" name="object 66">
              <a:extLst>
                <a:ext uri="{FF2B5EF4-FFF2-40B4-BE49-F238E27FC236}">
                  <a16:creationId xmlns:a16="http://schemas.microsoft.com/office/drawing/2014/main" id="{096F7A59-5A37-F1C5-0280-02F778C9B459}"/>
                </a:ext>
              </a:extLst>
            </p:cNvPr>
            <p:cNvSpPr/>
            <p:nvPr/>
          </p:nvSpPr>
          <p:spPr>
            <a:xfrm>
              <a:off x="4802764" y="8543087"/>
              <a:ext cx="0" cy="817244"/>
            </a:xfrm>
            <a:custGeom>
              <a:avLst/>
              <a:gdLst/>
              <a:ahLst/>
              <a:cxnLst/>
              <a:rect l="l" t="t" r="r" b="b"/>
              <a:pathLst>
                <a:path h="817245">
                  <a:moveTo>
                    <a:pt x="0" y="0"/>
                  </a:moveTo>
                  <a:lnTo>
                    <a:pt x="0" y="817245"/>
                  </a:lnTo>
                </a:path>
              </a:pathLst>
            </a:custGeom>
            <a:ln w="12700">
              <a:solidFill>
                <a:srgbClr val="5C88AB"/>
              </a:solidFill>
              <a:prstDash val="dot"/>
            </a:ln>
          </p:spPr>
          <p:txBody>
            <a:bodyPr wrap="square" lIns="0" tIns="0" rIns="0" bIns="0" rtlCol="0"/>
            <a:lstStyle/>
            <a:p>
              <a:endParaRPr/>
            </a:p>
          </p:txBody>
        </p:sp>
        <p:sp>
          <p:nvSpPr>
            <p:cNvPr id="51" name="object 67">
              <a:extLst>
                <a:ext uri="{FF2B5EF4-FFF2-40B4-BE49-F238E27FC236}">
                  <a16:creationId xmlns:a16="http://schemas.microsoft.com/office/drawing/2014/main" id="{F5E71A7D-9CFF-1F16-637B-83532175AF4A}"/>
                </a:ext>
              </a:extLst>
            </p:cNvPr>
            <p:cNvSpPr/>
            <p:nvPr/>
          </p:nvSpPr>
          <p:spPr>
            <a:xfrm>
              <a:off x="4796409" y="8498725"/>
              <a:ext cx="12700" cy="887094"/>
            </a:xfrm>
            <a:custGeom>
              <a:avLst/>
              <a:gdLst/>
              <a:ahLst/>
              <a:cxnLst/>
              <a:rect l="l" t="t" r="r" b="b"/>
              <a:pathLst>
                <a:path w="12700" h="887095">
                  <a:moveTo>
                    <a:pt x="12700" y="880618"/>
                  </a:moveTo>
                  <a:lnTo>
                    <a:pt x="10833" y="876134"/>
                  </a:lnTo>
                  <a:lnTo>
                    <a:pt x="6350" y="874268"/>
                  </a:lnTo>
                  <a:lnTo>
                    <a:pt x="1854" y="876134"/>
                  </a:lnTo>
                  <a:lnTo>
                    <a:pt x="0" y="880618"/>
                  </a:lnTo>
                  <a:lnTo>
                    <a:pt x="1854" y="885113"/>
                  </a:lnTo>
                  <a:lnTo>
                    <a:pt x="6350" y="886968"/>
                  </a:lnTo>
                  <a:lnTo>
                    <a:pt x="10833" y="885113"/>
                  </a:lnTo>
                  <a:lnTo>
                    <a:pt x="12700" y="880618"/>
                  </a:lnTo>
                  <a:close/>
                </a:path>
                <a:path w="12700" h="887095">
                  <a:moveTo>
                    <a:pt x="12700" y="6350"/>
                  </a:moveTo>
                  <a:lnTo>
                    <a:pt x="10833" y="1866"/>
                  </a:lnTo>
                  <a:lnTo>
                    <a:pt x="6350" y="0"/>
                  </a:lnTo>
                  <a:lnTo>
                    <a:pt x="1854" y="1866"/>
                  </a:lnTo>
                  <a:lnTo>
                    <a:pt x="0" y="6350"/>
                  </a:lnTo>
                  <a:lnTo>
                    <a:pt x="1854" y="10845"/>
                  </a:lnTo>
                  <a:lnTo>
                    <a:pt x="6350" y="12700"/>
                  </a:lnTo>
                  <a:lnTo>
                    <a:pt x="10833" y="10845"/>
                  </a:lnTo>
                  <a:lnTo>
                    <a:pt x="12700" y="6350"/>
                  </a:lnTo>
                  <a:close/>
                </a:path>
              </a:pathLst>
            </a:custGeom>
            <a:solidFill>
              <a:srgbClr val="5C88AB"/>
            </a:solidFill>
          </p:spPr>
          <p:txBody>
            <a:bodyPr wrap="square" lIns="0" tIns="0" rIns="0" bIns="0" rtlCol="0"/>
            <a:lstStyle/>
            <a:p>
              <a:endParaRPr/>
            </a:p>
          </p:txBody>
        </p:sp>
        <p:sp>
          <p:nvSpPr>
            <p:cNvPr id="52" name="object 68">
              <a:extLst>
                <a:ext uri="{FF2B5EF4-FFF2-40B4-BE49-F238E27FC236}">
                  <a16:creationId xmlns:a16="http://schemas.microsoft.com/office/drawing/2014/main" id="{C134EA43-15B5-856B-F7C5-9AFBCC4F61B9}"/>
                </a:ext>
              </a:extLst>
            </p:cNvPr>
            <p:cNvSpPr/>
            <p:nvPr/>
          </p:nvSpPr>
          <p:spPr>
            <a:xfrm>
              <a:off x="6258703" y="8543087"/>
              <a:ext cx="0" cy="817244"/>
            </a:xfrm>
            <a:custGeom>
              <a:avLst/>
              <a:gdLst/>
              <a:ahLst/>
              <a:cxnLst/>
              <a:rect l="l" t="t" r="r" b="b"/>
              <a:pathLst>
                <a:path h="817245">
                  <a:moveTo>
                    <a:pt x="0" y="0"/>
                  </a:moveTo>
                  <a:lnTo>
                    <a:pt x="0" y="817245"/>
                  </a:lnTo>
                </a:path>
              </a:pathLst>
            </a:custGeom>
            <a:ln w="12700">
              <a:solidFill>
                <a:srgbClr val="5C88AB"/>
              </a:solidFill>
              <a:prstDash val="dot"/>
            </a:ln>
          </p:spPr>
          <p:txBody>
            <a:bodyPr wrap="square" lIns="0" tIns="0" rIns="0" bIns="0" rtlCol="0"/>
            <a:lstStyle/>
            <a:p>
              <a:endParaRPr/>
            </a:p>
          </p:txBody>
        </p:sp>
        <p:sp>
          <p:nvSpPr>
            <p:cNvPr id="53" name="object 69">
              <a:extLst>
                <a:ext uri="{FF2B5EF4-FFF2-40B4-BE49-F238E27FC236}">
                  <a16:creationId xmlns:a16="http://schemas.microsoft.com/office/drawing/2014/main" id="{B63341E6-812F-7C80-E441-E1D1ED343805}"/>
                </a:ext>
              </a:extLst>
            </p:cNvPr>
            <p:cNvSpPr/>
            <p:nvPr/>
          </p:nvSpPr>
          <p:spPr>
            <a:xfrm>
              <a:off x="6252350" y="8498725"/>
              <a:ext cx="12700" cy="887094"/>
            </a:xfrm>
            <a:custGeom>
              <a:avLst/>
              <a:gdLst/>
              <a:ahLst/>
              <a:cxnLst/>
              <a:rect l="l" t="t" r="r" b="b"/>
              <a:pathLst>
                <a:path w="12700" h="887095">
                  <a:moveTo>
                    <a:pt x="12700" y="880618"/>
                  </a:moveTo>
                  <a:lnTo>
                    <a:pt x="10833" y="876134"/>
                  </a:lnTo>
                  <a:lnTo>
                    <a:pt x="6350" y="874268"/>
                  </a:lnTo>
                  <a:lnTo>
                    <a:pt x="1854" y="876134"/>
                  </a:lnTo>
                  <a:lnTo>
                    <a:pt x="0" y="880618"/>
                  </a:lnTo>
                  <a:lnTo>
                    <a:pt x="1854" y="885113"/>
                  </a:lnTo>
                  <a:lnTo>
                    <a:pt x="6350" y="886968"/>
                  </a:lnTo>
                  <a:lnTo>
                    <a:pt x="10833" y="885113"/>
                  </a:lnTo>
                  <a:lnTo>
                    <a:pt x="12700" y="880618"/>
                  </a:lnTo>
                  <a:close/>
                </a:path>
                <a:path w="12700" h="887095">
                  <a:moveTo>
                    <a:pt x="12700" y="6350"/>
                  </a:moveTo>
                  <a:lnTo>
                    <a:pt x="10833" y="1866"/>
                  </a:lnTo>
                  <a:lnTo>
                    <a:pt x="6350" y="0"/>
                  </a:lnTo>
                  <a:lnTo>
                    <a:pt x="1854" y="1866"/>
                  </a:lnTo>
                  <a:lnTo>
                    <a:pt x="0" y="6350"/>
                  </a:lnTo>
                  <a:lnTo>
                    <a:pt x="1854" y="10845"/>
                  </a:lnTo>
                  <a:lnTo>
                    <a:pt x="6350" y="12700"/>
                  </a:lnTo>
                  <a:lnTo>
                    <a:pt x="10833" y="10845"/>
                  </a:lnTo>
                  <a:lnTo>
                    <a:pt x="12700" y="6350"/>
                  </a:lnTo>
                  <a:close/>
                </a:path>
              </a:pathLst>
            </a:custGeom>
            <a:solidFill>
              <a:srgbClr val="5C88AB"/>
            </a:solidFill>
          </p:spPr>
          <p:txBody>
            <a:bodyPr wrap="square" lIns="0" tIns="0" rIns="0" bIns="0" rtlCol="0"/>
            <a:lstStyle/>
            <a:p>
              <a:endParaRPr/>
            </a:p>
          </p:txBody>
        </p:sp>
      </p:grpSp>
      <p:sp>
        <p:nvSpPr>
          <p:cNvPr id="54" name="object 82">
            <a:extLst>
              <a:ext uri="{FF2B5EF4-FFF2-40B4-BE49-F238E27FC236}">
                <a16:creationId xmlns:a16="http://schemas.microsoft.com/office/drawing/2014/main" id="{A420A465-613B-B892-2F8C-BAD3EAE82B2A}"/>
              </a:ext>
            </a:extLst>
          </p:cNvPr>
          <p:cNvSpPr txBox="1"/>
          <p:nvPr/>
        </p:nvSpPr>
        <p:spPr>
          <a:xfrm>
            <a:off x="1905000" y="9372600"/>
            <a:ext cx="1162050" cy="166712"/>
          </a:xfrm>
          <a:prstGeom prst="rect">
            <a:avLst/>
          </a:prstGeom>
        </p:spPr>
        <p:txBody>
          <a:bodyPr vert="horz" wrap="square" lIns="0" tIns="12700" rIns="0" bIns="0" rtlCol="0">
            <a:spAutoFit/>
          </a:bodyPr>
          <a:lstStyle/>
          <a:p>
            <a:pPr marL="12700">
              <a:lnSpc>
                <a:spcPct val="100000"/>
              </a:lnSpc>
              <a:spcBef>
                <a:spcPts val="100"/>
              </a:spcBef>
            </a:pPr>
            <a:r>
              <a:rPr sz="1000" b="1" spc="-10">
                <a:solidFill>
                  <a:srgbClr val="0B2F48"/>
                </a:solidFill>
                <a:uFill>
                  <a:solidFill>
                    <a:srgbClr val="5C88AB"/>
                  </a:solidFill>
                </a:uFill>
                <a:latin typeface="Calibri"/>
                <a:cs typeface="Calibri"/>
              </a:rPr>
              <a:t>info@</a:t>
            </a:r>
            <a:r>
              <a:rPr lang="en-US" sz="1000" b="1" spc="-10">
                <a:solidFill>
                  <a:srgbClr val="0B2F48"/>
                </a:solidFill>
                <a:uFill>
                  <a:solidFill>
                    <a:srgbClr val="5C88AB"/>
                  </a:solidFill>
                </a:uFill>
                <a:latin typeface="Calibri"/>
                <a:cs typeface="Calibri"/>
              </a:rPr>
              <a:t>tbifederal</a:t>
            </a:r>
            <a:r>
              <a:rPr sz="1000" b="1" spc="-10">
                <a:solidFill>
                  <a:srgbClr val="0B2F48"/>
                </a:solidFill>
                <a:uFill>
                  <a:solidFill>
                    <a:srgbClr val="5C88AB"/>
                  </a:solidFill>
                </a:uFill>
                <a:latin typeface="Calibri"/>
                <a:cs typeface="Calibri"/>
              </a:rPr>
              <a:t>.com</a:t>
            </a:r>
            <a:endParaRPr sz="1000">
              <a:solidFill>
                <a:srgbClr val="0B2F48"/>
              </a:solidFill>
              <a:latin typeface="Calibri"/>
              <a:cs typeface="Calibri"/>
            </a:endParaRPr>
          </a:p>
        </p:txBody>
      </p:sp>
      <p:sp>
        <p:nvSpPr>
          <p:cNvPr id="43" name="object 29">
            <a:extLst>
              <a:ext uri="{FF2B5EF4-FFF2-40B4-BE49-F238E27FC236}">
                <a16:creationId xmlns:a16="http://schemas.microsoft.com/office/drawing/2014/main" id="{89163CEC-A251-E18C-0A26-AA61CA11A245}"/>
              </a:ext>
            </a:extLst>
          </p:cNvPr>
          <p:cNvSpPr/>
          <p:nvPr/>
        </p:nvSpPr>
        <p:spPr>
          <a:xfrm>
            <a:off x="-3910" y="5838160"/>
            <a:ext cx="7776741" cy="2475590"/>
          </a:xfrm>
          <a:custGeom>
            <a:avLst/>
            <a:gdLst/>
            <a:ahLst/>
            <a:cxnLst/>
            <a:rect l="l" t="t" r="r" b="b"/>
            <a:pathLst>
              <a:path w="4514215" h="2644140">
                <a:moveTo>
                  <a:pt x="4513783" y="0"/>
                </a:moveTo>
                <a:lnTo>
                  <a:pt x="0" y="0"/>
                </a:lnTo>
                <a:lnTo>
                  <a:pt x="0" y="2644025"/>
                </a:lnTo>
                <a:lnTo>
                  <a:pt x="4513783" y="2644025"/>
                </a:lnTo>
                <a:lnTo>
                  <a:pt x="4513783" y="0"/>
                </a:lnTo>
                <a:close/>
              </a:path>
            </a:pathLst>
          </a:custGeom>
          <a:solidFill>
            <a:srgbClr val="F28021">
              <a:alpha val="69000"/>
            </a:srgbClr>
          </a:solidFill>
        </p:spPr>
        <p:txBody>
          <a:bodyPr wrap="square" lIns="0" tIns="0" rIns="0" bIns="0" rtlCol="0"/>
          <a:lstStyle/>
          <a:p>
            <a:endParaRPr/>
          </a:p>
        </p:txBody>
      </p:sp>
      <p:sp>
        <p:nvSpPr>
          <p:cNvPr id="56" name="object 61">
            <a:extLst>
              <a:ext uri="{FF2B5EF4-FFF2-40B4-BE49-F238E27FC236}">
                <a16:creationId xmlns:a16="http://schemas.microsoft.com/office/drawing/2014/main" id="{9F2C10A0-A214-DA2F-13BE-2C8F5AA424DD}"/>
              </a:ext>
            </a:extLst>
          </p:cNvPr>
          <p:cNvSpPr/>
          <p:nvPr/>
        </p:nvSpPr>
        <p:spPr>
          <a:xfrm>
            <a:off x="1066800" y="5867400"/>
            <a:ext cx="2625350" cy="2425783"/>
          </a:xfrm>
          <a:custGeom>
            <a:avLst/>
            <a:gdLst/>
            <a:ahLst/>
            <a:cxnLst/>
            <a:rect l="l" t="t" r="r" b="b"/>
            <a:pathLst>
              <a:path w="2720340" h="2720340">
                <a:moveTo>
                  <a:pt x="1360131" y="0"/>
                </a:moveTo>
                <a:lnTo>
                  <a:pt x="1312381" y="822"/>
                </a:lnTo>
                <a:lnTo>
                  <a:pt x="1265045" y="3272"/>
                </a:lnTo>
                <a:lnTo>
                  <a:pt x="1218148" y="7321"/>
                </a:lnTo>
                <a:lnTo>
                  <a:pt x="1171719" y="12944"/>
                </a:lnTo>
                <a:lnTo>
                  <a:pt x="1125784" y="20113"/>
                </a:lnTo>
                <a:lnTo>
                  <a:pt x="1080370" y="28801"/>
                </a:lnTo>
                <a:lnTo>
                  <a:pt x="1035505" y="38981"/>
                </a:lnTo>
                <a:lnTo>
                  <a:pt x="991214" y="50626"/>
                </a:lnTo>
                <a:lnTo>
                  <a:pt x="947525" y="63710"/>
                </a:lnTo>
                <a:lnTo>
                  <a:pt x="904466" y="78205"/>
                </a:lnTo>
                <a:lnTo>
                  <a:pt x="862063" y="94084"/>
                </a:lnTo>
                <a:lnTo>
                  <a:pt x="820342" y="111320"/>
                </a:lnTo>
                <a:lnTo>
                  <a:pt x="779332" y="129887"/>
                </a:lnTo>
                <a:lnTo>
                  <a:pt x="739058" y="149757"/>
                </a:lnTo>
                <a:lnTo>
                  <a:pt x="699549" y="170904"/>
                </a:lnTo>
                <a:lnTo>
                  <a:pt x="660830" y="193300"/>
                </a:lnTo>
                <a:lnTo>
                  <a:pt x="622930" y="216918"/>
                </a:lnTo>
                <a:lnTo>
                  <a:pt x="585874" y="241732"/>
                </a:lnTo>
                <a:lnTo>
                  <a:pt x="549690" y="267715"/>
                </a:lnTo>
                <a:lnTo>
                  <a:pt x="514404" y="294839"/>
                </a:lnTo>
                <a:lnTo>
                  <a:pt x="480045" y="323077"/>
                </a:lnTo>
                <a:lnTo>
                  <a:pt x="446638" y="352404"/>
                </a:lnTo>
                <a:lnTo>
                  <a:pt x="414211" y="382790"/>
                </a:lnTo>
                <a:lnTo>
                  <a:pt x="382790" y="414211"/>
                </a:lnTo>
                <a:lnTo>
                  <a:pt x="352404" y="446638"/>
                </a:lnTo>
                <a:lnTo>
                  <a:pt x="323077" y="480045"/>
                </a:lnTo>
                <a:lnTo>
                  <a:pt x="294839" y="514404"/>
                </a:lnTo>
                <a:lnTo>
                  <a:pt x="267715" y="549690"/>
                </a:lnTo>
                <a:lnTo>
                  <a:pt x="241732" y="585874"/>
                </a:lnTo>
                <a:lnTo>
                  <a:pt x="216918" y="622930"/>
                </a:lnTo>
                <a:lnTo>
                  <a:pt x="193300" y="660830"/>
                </a:lnTo>
                <a:lnTo>
                  <a:pt x="170904" y="699549"/>
                </a:lnTo>
                <a:lnTo>
                  <a:pt x="149757" y="739058"/>
                </a:lnTo>
                <a:lnTo>
                  <a:pt x="129887" y="779332"/>
                </a:lnTo>
                <a:lnTo>
                  <a:pt x="111320" y="820342"/>
                </a:lnTo>
                <a:lnTo>
                  <a:pt x="94084" y="862063"/>
                </a:lnTo>
                <a:lnTo>
                  <a:pt x="78205" y="904466"/>
                </a:lnTo>
                <a:lnTo>
                  <a:pt x="63710" y="947525"/>
                </a:lnTo>
                <a:lnTo>
                  <a:pt x="50626" y="991214"/>
                </a:lnTo>
                <a:lnTo>
                  <a:pt x="38981" y="1035505"/>
                </a:lnTo>
                <a:lnTo>
                  <a:pt x="28801" y="1080370"/>
                </a:lnTo>
                <a:lnTo>
                  <a:pt x="20113" y="1125784"/>
                </a:lnTo>
                <a:lnTo>
                  <a:pt x="12944" y="1171719"/>
                </a:lnTo>
                <a:lnTo>
                  <a:pt x="7321" y="1218148"/>
                </a:lnTo>
                <a:lnTo>
                  <a:pt x="3272" y="1265045"/>
                </a:lnTo>
                <a:lnTo>
                  <a:pt x="822" y="1312381"/>
                </a:lnTo>
                <a:lnTo>
                  <a:pt x="0" y="1360131"/>
                </a:lnTo>
                <a:lnTo>
                  <a:pt x="822" y="1407881"/>
                </a:lnTo>
                <a:lnTo>
                  <a:pt x="3272" y="1455218"/>
                </a:lnTo>
                <a:lnTo>
                  <a:pt x="7321" y="1502115"/>
                </a:lnTo>
                <a:lnTo>
                  <a:pt x="12944" y="1548544"/>
                </a:lnTo>
                <a:lnTo>
                  <a:pt x="20113" y="1594479"/>
                </a:lnTo>
                <a:lnTo>
                  <a:pt x="28801" y="1639893"/>
                </a:lnTo>
                <a:lnTo>
                  <a:pt x="38981" y="1684758"/>
                </a:lnTo>
                <a:lnTo>
                  <a:pt x="50626" y="1729049"/>
                </a:lnTo>
                <a:lnTo>
                  <a:pt x="63710" y="1772737"/>
                </a:lnTo>
                <a:lnTo>
                  <a:pt x="78205" y="1815797"/>
                </a:lnTo>
                <a:lnTo>
                  <a:pt x="94084" y="1858200"/>
                </a:lnTo>
                <a:lnTo>
                  <a:pt x="111320" y="1899920"/>
                </a:lnTo>
                <a:lnTo>
                  <a:pt x="129887" y="1940931"/>
                </a:lnTo>
                <a:lnTo>
                  <a:pt x="149757" y="1981204"/>
                </a:lnTo>
                <a:lnTo>
                  <a:pt x="170904" y="2020714"/>
                </a:lnTo>
                <a:lnTo>
                  <a:pt x="193300" y="2059432"/>
                </a:lnTo>
                <a:lnTo>
                  <a:pt x="216918" y="2097333"/>
                </a:lnTo>
                <a:lnTo>
                  <a:pt x="241732" y="2134389"/>
                </a:lnTo>
                <a:lnTo>
                  <a:pt x="267715" y="2170573"/>
                </a:lnTo>
                <a:lnTo>
                  <a:pt x="294839" y="2205858"/>
                </a:lnTo>
                <a:lnTo>
                  <a:pt x="323077" y="2240218"/>
                </a:lnTo>
                <a:lnTo>
                  <a:pt x="352404" y="2273625"/>
                </a:lnTo>
                <a:lnTo>
                  <a:pt x="382790" y="2306052"/>
                </a:lnTo>
                <a:lnTo>
                  <a:pt x="414211" y="2337472"/>
                </a:lnTo>
                <a:lnTo>
                  <a:pt x="446638" y="2367859"/>
                </a:lnTo>
                <a:lnTo>
                  <a:pt x="480045" y="2397185"/>
                </a:lnTo>
                <a:lnTo>
                  <a:pt x="514404" y="2425424"/>
                </a:lnTo>
                <a:lnTo>
                  <a:pt x="549690" y="2452548"/>
                </a:lnTo>
                <a:lnTo>
                  <a:pt x="585874" y="2478530"/>
                </a:lnTo>
                <a:lnTo>
                  <a:pt x="622930" y="2503344"/>
                </a:lnTo>
                <a:lnTo>
                  <a:pt x="660830" y="2526963"/>
                </a:lnTo>
                <a:lnTo>
                  <a:pt x="699549" y="2549359"/>
                </a:lnTo>
                <a:lnTo>
                  <a:pt x="739058" y="2570505"/>
                </a:lnTo>
                <a:lnTo>
                  <a:pt x="779332" y="2590376"/>
                </a:lnTo>
                <a:lnTo>
                  <a:pt x="820342" y="2608942"/>
                </a:lnTo>
                <a:lnTo>
                  <a:pt x="862063" y="2626179"/>
                </a:lnTo>
                <a:lnTo>
                  <a:pt x="904466" y="2642058"/>
                </a:lnTo>
                <a:lnTo>
                  <a:pt x="947525" y="2656553"/>
                </a:lnTo>
                <a:lnTo>
                  <a:pt x="991214" y="2669637"/>
                </a:lnTo>
                <a:lnTo>
                  <a:pt x="1035505" y="2681282"/>
                </a:lnTo>
                <a:lnTo>
                  <a:pt x="1080370" y="2691462"/>
                </a:lnTo>
                <a:lnTo>
                  <a:pt x="1125784" y="2700150"/>
                </a:lnTo>
                <a:lnTo>
                  <a:pt x="1171719" y="2707319"/>
                </a:lnTo>
                <a:lnTo>
                  <a:pt x="1218148" y="2712942"/>
                </a:lnTo>
                <a:lnTo>
                  <a:pt x="1265045" y="2716991"/>
                </a:lnTo>
                <a:lnTo>
                  <a:pt x="1312381" y="2719441"/>
                </a:lnTo>
                <a:lnTo>
                  <a:pt x="1360131" y="2720263"/>
                </a:lnTo>
                <a:lnTo>
                  <a:pt x="1407881" y="2719441"/>
                </a:lnTo>
                <a:lnTo>
                  <a:pt x="1455218" y="2716991"/>
                </a:lnTo>
                <a:lnTo>
                  <a:pt x="1502115" y="2712942"/>
                </a:lnTo>
                <a:lnTo>
                  <a:pt x="1548544" y="2707319"/>
                </a:lnTo>
                <a:lnTo>
                  <a:pt x="1594479" y="2700150"/>
                </a:lnTo>
                <a:lnTo>
                  <a:pt x="1639893" y="2691462"/>
                </a:lnTo>
                <a:lnTo>
                  <a:pt x="1684758" y="2681282"/>
                </a:lnTo>
                <a:lnTo>
                  <a:pt x="1729049" y="2669637"/>
                </a:lnTo>
                <a:lnTo>
                  <a:pt x="1772737" y="2656553"/>
                </a:lnTo>
                <a:lnTo>
                  <a:pt x="1815797" y="2642058"/>
                </a:lnTo>
                <a:lnTo>
                  <a:pt x="1858200" y="2626179"/>
                </a:lnTo>
                <a:lnTo>
                  <a:pt x="1899920" y="2608942"/>
                </a:lnTo>
                <a:lnTo>
                  <a:pt x="1940931" y="2590376"/>
                </a:lnTo>
                <a:lnTo>
                  <a:pt x="1981204" y="2570505"/>
                </a:lnTo>
                <a:lnTo>
                  <a:pt x="2020714" y="2549359"/>
                </a:lnTo>
                <a:lnTo>
                  <a:pt x="2059432" y="2526963"/>
                </a:lnTo>
                <a:lnTo>
                  <a:pt x="2097333" y="2503344"/>
                </a:lnTo>
                <a:lnTo>
                  <a:pt x="2134389" y="2478530"/>
                </a:lnTo>
                <a:lnTo>
                  <a:pt x="2170573" y="2452548"/>
                </a:lnTo>
                <a:lnTo>
                  <a:pt x="2205858" y="2425424"/>
                </a:lnTo>
                <a:lnTo>
                  <a:pt x="2240218" y="2397185"/>
                </a:lnTo>
                <a:lnTo>
                  <a:pt x="2273625" y="2367859"/>
                </a:lnTo>
                <a:lnTo>
                  <a:pt x="2306052" y="2337472"/>
                </a:lnTo>
                <a:lnTo>
                  <a:pt x="2337472" y="2306052"/>
                </a:lnTo>
                <a:lnTo>
                  <a:pt x="2367859" y="2273625"/>
                </a:lnTo>
                <a:lnTo>
                  <a:pt x="2397185" y="2240218"/>
                </a:lnTo>
                <a:lnTo>
                  <a:pt x="2425424" y="2205858"/>
                </a:lnTo>
                <a:lnTo>
                  <a:pt x="2452548" y="2170573"/>
                </a:lnTo>
                <a:lnTo>
                  <a:pt x="2478530" y="2134389"/>
                </a:lnTo>
                <a:lnTo>
                  <a:pt x="2503344" y="2097333"/>
                </a:lnTo>
                <a:lnTo>
                  <a:pt x="2526963" y="2059432"/>
                </a:lnTo>
                <a:lnTo>
                  <a:pt x="2549359" y="2020714"/>
                </a:lnTo>
                <a:lnTo>
                  <a:pt x="2570505" y="1981204"/>
                </a:lnTo>
                <a:lnTo>
                  <a:pt x="2590376" y="1940931"/>
                </a:lnTo>
                <a:lnTo>
                  <a:pt x="2608942" y="1899920"/>
                </a:lnTo>
                <a:lnTo>
                  <a:pt x="2626179" y="1858200"/>
                </a:lnTo>
                <a:lnTo>
                  <a:pt x="2642058" y="1815797"/>
                </a:lnTo>
                <a:lnTo>
                  <a:pt x="2656553" y="1772737"/>
                </a:lnTo>
                <a:lnTo>
                  <a:pt x="2669637" y="1729049"/>
                </a:lnTo>
                <a:lnTo>
                  <a:pt x="2681282" y="1684758"/>
                </a:lnTo>
                <a:lnTo>
                  <a:pt x="2691462" y="1639893"/>
                </a:lnTo>
                <a:lnTo>
                  <a:pt x="2700150" y="1594479"/>
                </a:lnTo>
                <a:lnTo>
                  <a:pt x="2707319" y="1548544"/>
                </a:lnTo>
                <a:lnTo>
                  <a:pt x="2712942" y="1502115"/>
                </a:lnTo>
                <a:lnTo>
                  <a:pt x="2716991" y="1455218"/>
                </a:lnTo>
                <a:lnTo>
                  <a:pt x="2719441" y="1407881"/>
                </a:lnTo>
                <a:lnTo>
                  <a:pt x="2720263" y="1360131"/>
                </a:lnTo>
                <a:lnTo>
                  <a:pt x="2719441" y="1312381"/>
                </a:lnTo>
                <a:lnTo>
                  <a:pt x="2716991" y="1265045"/>
                </a:lnTo>
                <a:lnTo>
                  <a:pt x="2712942" y="1218148"/>
                </a:lnTo>
                <a:lnTo>
                  <a:pt x="2707319" y="1171719"/>
                </a:lnTo>
                <a:lnTo>
                  <a:pt x="2700150" y="1125784"/>
                </a:lnTo>
                <a:lnTo>
                  <a:pt x="2691462" y="1080370"/>
                </a:lnTo>
                <a:lnTo>
                  <a:pt x="2681282" y="1035505"/>
                </a:lnTo>
                <a:lnTo>
                  <a:pt x="2669637" y="991214"/>
                </a:lnTo>
                <a:lnTo>
                  <a:pt x="2656553" y="947525"/>
                </a:lnTo>
                <a:lnTo>
                  <a:pt x="2642058" y="904466"/>
                </a:lnTo>
                <a:lnTo>
                  <a:pt x="2626179" y="862063"/>
                </a:lnTo>
                <a:lnTo>
                  <a:pt x="2608942" y="820342"/>
                </a:lnTo>
                <a:lnTo>
                  <a:pt x="2590376" y="779332"/>
                </a:lnTo>
                <a:lnTo>
                  <a:pt x="2570505" y="739058"/>
                </a:lnTo>
                <a:lnTo>
                  <a:pt x="2549359" y="699549"/>
                </a:lnTo>
                <a:lnTo>
                  <a:pt x="2526963" y="660830"/>
                </a:lnTo>
                <a:lnTo>
                  <a:pt x="2503344" y="622930"/>
                </a:lnTo>
                <a:lnTo>
                  <a:pt x="2478530" y="585874"/>
                </a:lnTo>
                <a:lnTo>
                  <a:pt x="2452548" y="549690"/>
                </a:lnTo>
                <a:lnTo>
                  <a:pt x="2425424" y="514404"/>
                </a:lnTo>
                <a:lnTo>
                  <a:pt x="2397185" y="480045"/>
                </a:lnTo>
                <a:lnTo>
                  <a:pt x="2367859" y="446638"/>
                </a:lnTo>
                <a:lnTo>
                  <a:pt x="2337472" y="414211"/>
                </a:lnTo>
                <a:lnTo>
                  <a:pt x="2306052" y="382790"/>
                </a:lnTo>
                <a:lnTo>
                  <a:pt x="2273625" y="352404"/>
                </a:lnTo>
                <a:lnTo>
                  <a:pt x="2240218" y="323077"/>
                </a:lnTo>
                <a:lnTo>
                  <a:pt x="2205858" y="294839"/>
                </a:lnTo>
                <a:lnTo>
                  <a:pt x="2170573" y="267715"/>
                </a:lnTo>
                <a:lnTo>
                  <a:pt x="2134389" y="241732"/>
                </a:lnTo>
                <a:lnTo>
                  <a:pt x="2097333" y="216918"/>
                </a:lnTo>
                <a:lnTo>
                  <a:pt x="2059432" y="193300"/>
                </a:lnTo>
                <a:lnTo>
                  <a:pt x="2020714" y="170904"/>
                </a:lnTo>
                <a:lnTo>
                  <a:pt x="1981204" y="149757"/>
                </a:lnTo>
                <a:lnTo>
                  <a:pt x="1940931" y="129887"/>
                </a:lnTo>
                <a:lnTo>
                  <a:pt x="1899920" y="111320"/>
                </a:lnTo>
                <a:lnTo>
                  <a:pt x="1858200" y="94084"/>
                </a:lnTo>
                <a:lnTo>
                  <a:pt x="1815797" y="78205"/>
                </a:lnTo>
                <a:lnTo>
                  <a:pt x="1772737" y="63710"/>
                </a:lnTo>
                <a:lnTo>
                  <a:pt x="1729049" y="50626"/>
                </a:lnTo>
                <a:lnTo>
                  <a:pt x="1684758" y="38981"/>
                </a:lnTo>
                <a:lnTo>
                  <a:pt x="1639893" y="28801"/>
                </a:lnTo>
                <a:lnTo>
                  <a:pt x="1594479" y="20113"/>
                </a:lnTo>
                <a:lnTo>
                  <a:pt x="1548544" y="12944"/>
                </a:lnTo>
                <a:lnTo>
                  <a:pt x="1502115" y="7321"/>
                </a:lnTo>
                <a:lnTo>
                  <a:pt x="1455218" y="3272"/>
                </a:lnTo>
                <a:lnTo>
                  <a:pt x="1407881" y="822"/>
                </a:lnTo>
                <a:lnTo>
                  <a:pt x="1360131" y="0"/>
                </a:lnTo>
                <a:close/>
              </a:path>
            </a:pathLst>
          </a:custGeom>
          <a:solidFill>
            <a:srgbClr val="FFFFFF"/>
          </a:solidFill>
          <a:ln w="38100">
            <a:solidFill>
              <a:srgbClr val="F5BC4A"/>
            </a:solidFill>
          </a:ln>
        </p:spPr>
        <p:txBody>
          <a:bodyPr wrap="square" lIns="0" tIns="0" rIns="0" bIns="0" rtlCol="0"/>
          <a:lstStyle/>
          <a:p>
            <a:endParaRPr/>
          </a:p>
        </p:txBody>
      </p:sp>
      <p:sp>
        <p:nvSpPr>
          <p:cNvPr id="58" name="object 49">
            <a:extLst>
              <a:ext uri="{FF2B5EF4-FFF2-40B4-BE49-F238E27FC236}">
                <a16:creationId xmlns:a16="http://schemas.microsoft.com/office/drawing/2014/main" id="{18E3EB08-35D6-4103-C53A-DFE208C66A7B}"/>
              </a:ext>
            </a:extLst>
          </p:cNvPr>
          <p:cNvSpPr txBox="1"/>
          <p:nvPr/>
        </p:nvSpPr>
        <p:spPr>
          <a:xfrm>
            <a:off x="1485712" y="6273711"/>
            <a:ext cx="1787525" cy="245580"/>
          </a:xfrm>
          <a:prstGeom prst="rect">
            <a:avLst/>
          </a:prstGeom>
        </p:spPr>
        <p:txBody>
          <a:bodyPr vert="horz" wrap="square" lIns="0" tIns="75565" rIns="0" bIns="0" rtlCol="0">
            <a:spAutoFit/>
          </a:bodyPr>
          <a:lstStyle/>
          <a:p>
            <a:pPr marL="6985" algn="ctr">
              <a:lnSpc>
                <a:spcPct val="100000"/>
              </a:lnSpc>
              <a:spcBef>
                <a:spcPts val="595"/>
              </a:spcBef>
            </a:pPr>
            <a:r>
              <a:rPr sz="1100" b="1" spc="114">
                <a:solidFill>
                  <a:srgbClr val="D52727"/>
                </a:solidFill>
                <a:latin typeface="Calibri"/>
                <a:cs typeface="Calibri"/>
              </a:rPr>
              <a:t>CONTRACT</a:t>
            </a:r>
            <a:r>
              <a:rPr sz="1100" b="1" spc="180">
                <a:solidFill>
                  <a:srgbClr val="D52727"/>
                </a:solidFill>
                <a:latin typeface="Calibri"/>
                <a:cs typeface="Calibri"/>
              </a:rPr>
              <a:t> </a:t>
            </a:r>
            <a:r>
              <a:rPr sz="1100" b="1" spc="85">
                <a:solidFill>
                  <a:srgbClr val="D52727"/>
                </a:solidFill>
                <a:latin typeface="Calibri"/>
                <a:cs typeface="Calibri"/>
              </a:rPr>
              <a:t>WITH</a:t>
            </a:r>
            <a:r>
              <a:rPr sz="1100" b="1" spc="180">
                <a:solidFill>
                  <a:srgbClr val="D52727"/>
                </a:solidFill>
                <a:latin typeface="Calibri"/>
                <a:cs typeface="Calibri"/>
              </a:rPr>
              <a:t> </a:t>
            </a:r>
            <a:r>
              <a:rPr sz="1100" b="1" spc="100">
                <a:solidFill>
                  <a:srgbClr val="D52727"/>
                </a:solidFill>
                <a:latin typeface="Calibri"/>
                <a:cs typeface="Calibri"/>
              </a:rPr>
              <a:t>US</a:t>
            </a:r>
            <a:endParaRPr lang="en-US" sz="1100" b="1" spc="100">
              <a:solidFill>
                <a:srgbClr val="D52727"/>
              </a:solidFill>
              <a:latin typeface="Calibri"/>
              <a:cs typeface="Calibri"/>
            </a:endParaRPr>
          </a:p>
        </p:txBody>
      </p:sp>
      <p:pic>
        <p:nvPicPr>
          <p:cNvPr id="59" name="Picture 4">
            <a:extLst>
              <a:ext uri="{FF2B5EF4-FFF2-40B4-BE49-F238E27FC236}">
                <a16:creationId xmlns:a16="http://schemas.microsoft.com/office/drawing/2014/main" id="{E83DF7F9-5B14-B5DF-E025-E7F7AE2343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75804" y="7338637"/>
            <a:ext cx="607342" cy="77961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a:extLst>
              <a:ext uri="{FF2B5EF4-FFF2-40B4-BE49-F238E27FC236}">
                <a16:creationId xmlns:a16="http://schemas.microsoft.com/office/drawing/2014/main" id="{35DA0AF1-D571-D96A-019F-469480CA04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8366" y="6659014"/>
            <a:ext cx="1787525" cy="536257"/>
          </a:xfrm>
          <a:prstGeom prst="rect">
            <a:avLst/>
          </a:prstGeom>
          <a:noFill/>
          <a:extLst>
            <a:ext uri="{909E8E84-426E-40DD-AFC4-6F175D3DCCD1}">
              <a14:hiddenFill xmlns:a14="http://schemas.microsoft.com/office/drawing/2010/main">
                <a:solidFill>
                  <a:srgbClr val="FFFFFF"/>
                </a:solidFill>
              </a14:hiddenFill>
            </a:ext>
          </a:extLst>
        </p:spPr>
      </p:pic>
      <p:sp>
        <p:nvSpPr>
          <p:cNvPr id="62" name="object 49">
            <a:extLst>
              <a:ext uri="{FF2B5EF4-FFF2-40B4-BE49-F238E27FC236}">
                <a16:creationId xmlns:a16="http://schemas.microsoft.com/office/drawing/2014/main" id="{51918C97-4205-7711-BBE2-AA87233DFF9C}"/>
              </a:ext>
            </a:extLst>
          </p:cNvPr>
          <p:cNvSpPr txBox="1"/>
          <p:nvPr/>
        </p:nvSpPr>
        <p:spPr>
          <a:xfrm>
            <a:off x="4419600" y="6239072"/>
            <a:ext cx="2625350" cy="1753685"/>
          </a:xfrm>
          <a:prstGeom prst="rect">
            <a:avLst/>
          </a:prstGeom>
        </p:spPr>
        <p:txBody>
          <a:bodyPr vert="horz" wrap="square" lIns="0" tIns="75565" rIns="0" bIns="0" rtlCol="0">
            <a:spAutoFit/>
          </a:bodyPr>
          <a:lstStyle/>
          <a:p>
            <a:pPr marL="6985" algn="ctr">
              <a:lnSpc>
                <a:spcPct val="100000"/>
              </a:lnSpc>
              <a:spcBef>
                <a:spcPts val="595"/>
              </a:spcBef>
            </a:pPr>
            <a:r>
              <a:rPr lang="en-US" sz="1200" b="1" spc="114">
                <a:solidFill>
                  <a:schemeClr val="bg1"/>
                </a:solidFill>
                <a:latin typeface="Calibri"/>
                <a:cs typeface="Calibri"/>
              </a:rPr>
              <a:t>CAGE: 9AUM7 </a:t>
            </a:r>
          </a:p>
          <a:p>
            <a:pPr marL="6985" algn="ctr">
              <a:lnSpc>
                <a:spcPct val="100000"/>
              </a:lnSpc>
              <a:spcBef>
                <a:spcPts val="595"/>
              </a:spcBef>
            </a:pPr>
            <a:r>
              <a:rPr lang="en-US" sz="1200" b="1" spc="114">
                <a:solidFill>
                  <a:schemeClr val="bg1"/>
                </a:solidFill>
                <a:latin typeface="Calibri"/>
                <a:cs typeface="Calibri"/>
              </a:rPr>
              <a:t>Unique Entity ID: GJK7YN4ZVM15</a:t>
            </a:r>
          </a:p>
          <a:p>
            <a:pPr marL="6985" algn="ctr">
              <a:lnSpc>
                <a:spcPct val="100000"/>
              </a:lnSpc>
              <a:spcBef>
                <a:spcPts val="595"/>
              </a:spcBef>
            </a:pPr>
            <a:endParaRPr lang="en-US" sz="1200" b="1" spc="114">
              <a:solidFill>
                <a:schemeClr val="bg1"/>
              </a:solidFill>
              <a:latin typeface="Calibri"/>
              <a:cs typeface="Calibri"/>
            </a:endParaRPr>
          </a:p>
          <a:p>
            <a:pPr marL="178435" indent="-171450" algn="l">
              <a:lnSpc>
                <a:spcPct val="100000"/>
              </a:lnSpc>
              <a:buClr>
                <a:srgbClr val="0B2F48"/>
              </a:buClr>
              <a:buFont typeface="Wingdings" panose="05000000000000000000" pitchFamily="2" charset="2"/>
              <a:buChar char="ü"/>
            </a:pPr>
            <a:r>
              <a:rPr lang="en-US" sz="1200" b="1" spc="114">
                <a:solidFill>
                  <a:schemeClr val="bg1"/>
                </a:solidFill>
                <a:latin typeface="Calibri"/>
                <a:cs typeface="Calibri"/>
              </a:rPr>
              <a:t>SBA Tribal 8(a) Certified </a:t>
            </a:r>
          </a:p>
          <a:p>
            <a:pPr marL="178435" indent="-171450" algn="l">
              <a:lnSpc>
                <a:spcPct val="100000"/>
              </a:lnSpc>
              <a:buClr>
                <a:srgbClr val="0B2F48"/>
              </a:buClr>
              <a:buFont typeface="Wingdings" panose="05000000000000000000" pitchFamily="2" charset="2"/>
              <a:buChar char="ü"/>
            </a:pPr>
            <a:r>
              <a:rPr lang="en-US" sz="1200" b="1" spc="114">
                <a:solidFill>
                  <a:schemeClr val="bg1"/>
                </a:solidFill>
                <a:latin typeface="Calibri"/>
                <a:cs typeface="Calibri"/>
              </a:rPr>
              <a:t>HUBZone Qualified</a:t>
            </a:r>
          </a:p>
          <a:p>
            <a:pPr marL="178435" indent="-171450" algn="l">
              <a:lnSpc>
                <a:spcPct val="100000"/>
              </a:lnSpc>
              <a:buClr>
                <a:srgbClr val="0B2F48"/>
              </a:buClr>
              <a:buFont typeface="Wingdings" panose="05000000000000000000" pitchFamily="2" charset="2"/>
              <a:buChar char="ü"/>
            </a:pPr>
            <a:r>
              <a:rPr lang="en-US" sz="1200" b="1" spc="114">
                <a:solidFill>
                  <a:schemeClr val="bg1"/>
                </a:solidFill>
                <a:latin typeface="Calibri"/>
                <a:cs typeface="Calibri"/>
              </a:rPr>
              <a:t>Small Disadvantaged Business</a:t>
            </a:r>
          </a:p>
          <a:p>
            <a:pPr marL="178435" indent="-171450" algn="l">
              <a:lnSpc>
                <a:spcPct val="100000"/>
              </a:lnSpc>
              <a:buClr>
                <a:srgbClr val="0B2F48"/>
              </a:buClr>
              <a:buFont typeface="Wingdings" panose="05000000000000000000" pitchFamily="2" charset="2"/>
              <a:buChar char="ü"/>
            </a:pPr>
            <a:r>
              <a:rPr lang="en-US" sz="1200" b="1" spc="114">
                <a:solidFill>
                  <a:schemeClr val="bg1"/>
                </a:solidFill>
                <a:latin typeface="Calibri"/>
                <a:cs typeface="Calibri"/>
              </a:rPr>
              <a:t>Active Facility Clearance</a:t>
            </a:r>
          </a:p>
          <a:p>
            <a:pPr marL="6985" algn="l">
              <a:lnSpc>
                <a:spcPct val="100000"/>
              </a:lnSpc>
              <a:spcBef>
                <a:spcPts val="595"/>
              </a:spcBef>
            </a:pPr>
            <a:endParaRPr lang="en-US" sz="1000" b="1" spc="114">
              <a:solidFill>
                <a:srgbClr val="D52727"/>
              </a:solidFill>
              <a:latin typeface="Calibri"/>
              <a:cs typeface="Calibri"/>
            </a:endParaRPr>
          </a:p>
        </p:txBody>
      </p:sp>
      <p:grpSp>
        <p:nvGrpSpPr>
          <p:cNvPr id="3" name="Group 2">
            <a:extLst>
              <a:ext uri="{FF2B5EF4-FFF2-40B4-BE49-F238E27FC236}">
                <a16:creationId xmlns:a16="http://schemas.microsoft.com/office/drawing/2014/main" id="{CFE22833-E9EF-7931-1B0A-250CFE272991}"/>
              </a:ext>
            </a:extLst>
          </p:cNvPr>
          <p:cNvGrpSpPr/>
          <p:nvPr/>
        </p:nvGrpSpPr>
        <p:grpSpPr>
          <a:xfrm>
            <a:off x="5956635" y="9394505"/>
            <a:ext cx="1587165" cy="1578295"/>
            <a:chOff x="1370834" y="9092145"/>
            <a:chExt cx="1587165" cy="1578295"/>
          </a:xfrm>
        </p:grpSpPr>
        <p:sp>
          <p:nvSpPr>
            <p:cNvPr id="4" name="Oval 3">
              <a:extLst>
                <a:ext uri="{FF2B5EF4-FFF2-40B4-BE49-F238E27FC236}">
                  <a16:creationId xmlns:a16="http://schemas.microsoft.com/office/drawing/2014/main" id="{2621ADE2-113D-E7BD-5918-484F1E4DB06E}"/>
                </a:ext>
              </a:extLst>
            </p:cNvPr>
            <p:cNvSpPr/>
            <p:nvPr/>
          </p:nvSpPr>
          <p:spPr>
            <a:xfrm>
              <a:off x="1370834" y="9092145"/>
              <a:ext cx="1587165" cy="1578295"/>
            </a:xfrm>
            <a:prstGeom prst="ellipse">
              <a:avLst/>
            </a:prstGeom>
            <a:solidFill>
              <a:srgbClr val="D52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31">
              <a:extLst>
                <a:ext uri="{FF2B5EF4-FFF2-40B4-BE49-F238E27FC236}">
                  <a16:creationId xmlns:a16="http://schemas.microsoft.com/office/drawing/2014/main" id="{3244C540-62D8-D86B-5928-0178ADAA4DBD}"/>
                </a:ext>
              </a:extLst>
            </p:cNvPr>
            <p:cNvSpPr txBox="1"/>
            <p:nvPr/>
          </p:nvSpPr>
          <p:spPr>
            <a:xfrm>
              <a:off x="1568786" y="9417206"/>
              <a:ext cx="1191260" cy="197490"/>
            </a:xfrm>
            <a:prstGeom prst="rect">
              <a:avLst/>
            </a:prstGeom>
          </p:spPr>
          <p:txBody>
            <a:bodyPr vert="horz" wrap="square" lIns="0" tIns="12700" rIns="0" bIns="0" rtlCol="0">
              <a:spAutoFit/>
            </a:bodyPr>
            <a:lstStyle/>
            <a:p>
              <a:pPr marL="12700" algn="ctr">
                <a:lnSpc>
                  <a:spcPct val="100000"/>
                </a:lnSpc>
                <a:spcBef>
                  <a:spcPts val="100"/>
                </a:spcBef>
              </a:pPr>
              <a:r>
                <a:rPr lang="en-US" sz="1200" b="1" spc="80">
                  <a:solidFill>
                    <a:srgbClr val="FFFFFF"/>
                  </a:solidFill>
                  <a:latin typeface="Calibri"/>
                  <a:cs typeface="Calibri"/>
                </a:rPr>
                <a:t>tbifederal.com</a:t>
              </a:r>
              <a:endParaRPr sz="1200">
                <a:latin typeface="Calibri"/>
                <a:cs typeface="Calibri"/>
              </a:endParaRPr>
            </a:p>
          </p:txBody>
        </p:sp>
      </p:grpSp>
      <p:pic>
        <p:nvPicPr>
          <p:cNvPr id="6" name="Graphic 5">
            <a:extLst>
              <a:ext uri="{FF2B5EF4-FFF2-40B4-BE49-F238E27FC236}">
                <a16:creationId xmlns:a16="http://schemas.microsoft.com/office/drawing/2014/main" id="{F5E18239-0ECA-7E05-52AF-0C54FF90137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70814" y="396279"/>
            <a:ext cx="4230371" cy="467364"/>
          </a:xfrm>
          <a:prstGeom prst="rect">
            <a:avLst/>
          </a:prstGeom>
        </p:spPr>
      </p:pic>
    </p:spTree>
    <p:extLst>
      <p:ext uri="{BB962C8B-B14F-4D97-AF65-F5344CB8AC3E}">
        <p14:creationId xmlns:p14="http://schemas.microsoft.com/office/powerpoint/2010/main" val="1276277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480</Words>
  <Application>Microsoft Office PowerPoint</Application>
  <PresentationFormat>Custom</PresentationFormat>
  <Paragraphs>99</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Calibri</vt:lpstr>
      <vt:lpstr>Wingdings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Retha Oliver</dc:creator>
  <cp:lastModifiedBy>Anjuli Desai</cp:lastModifiedBy>
  <cp:revision>1</cp:revision>
  <dcterms:created xsi:type="dcterms:W3CDTF">2025-01-03T20:53:51Z</dcterms:created>
  <dcterms:modified xsi:type="dcterms:W3CDTF">2026-08-25T19:17:22Z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2021-09-13T00:00:00Z</vt:filetime>
  </property>
  <property fmtid="{D5CDD505-2E9C-101B-9397-08002B2CF9AE}" pid="3" name="Creator">
    <vt:lpwstr>Adobe InDesign 16.1 (Macintosh)</vt:lpwstr>
  </property>
  <property fmtid="{D5CDD505-2E9C-101B-9397-08002B2CF9AE}" pid="4" name="LastSaved">
    <vt:filetime>2025-01-03T00:00:00Z</vt:filetime>
  </property>
  <property fmtid="{D5CDD505-2E9C-101B-9397-08002B2CF9AE}" pid="5" name="Producer">
    <vt:lpwstr>Adobe PDF Library 15.0</vt:lpwstr>
  </property>
</Properties>
</file>